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3"/>
  </p:notesMasterIdLst>
  <p:sldIdLst>
    <p:sldId id="271" r:id="rId5"/>
    <p:sldId id="415" r:id="rId6"/>
    <p:sldId id="359" r:id="rId7"/>
    <p:sldId id="417" r:id="rId8"/>
    <p:sldId id="323" r:id="rId9"/>
    <p:sldId id="418" r:id="rId10"/>
    <p:sldId id="407" r:id="rId11"/>
    <p:sldId id="34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3" autoAdjust="0"/>
    <p:restoredTop sz="94694"/>
  </p:normalViewPr>
  <p:slideViewPr>
    <p:cSldViewPr snapToGrid="0">
      <p:cViewPr varScale="1">
        <p:scale>
          <a:sx n="94" d="100"/>
          <a:sy n="94" d="100"/>
        </p:scale>
        <p:origin x="6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gic, Irena" userId="0766d5f6-ee01-46af-84f7-65d638b5ac59" providerId="ADAL" clId="{C28FD2E3-5F44-4337-8887-CFE261CCC380}"/>
    <pc:docChg chg="modSld">
      <pc:chgData name="Zugic, Irena" userId="0766d5f6-ee01-46af-84f7-65d638b5ac59" providerId="ADAL" clId="{C28FD2E3-5F44-4337-8887-CFE261CCC380}" dt="2024-03-12T17:37:21.315" v="137" actId="20577"/>
      <pc:docMkLst>
        <pc:docMk/>
      </pc:docMkLst>
      <pc:sldChg chg="modSp">
        <pc:chgData name="Zugic, Irena" userId="0766d5f6-ee01-46af-84f7-65d638b5ac59" providerId="ADAL" clId="{C28FD2E3-5F44-4337-8887-CFE261CCC380}" dt="2024-03-12T17:25:51.504" v="38" actId="20577"/>
        <pc:sldMkLst>
          <pc:docMk/>
          <pc:sldMk cId="421276363" sldId="345"/>
        </pc:sldMkLst>
        <pc:spChg chg="mod">
          <ac:chgData name="Zugic, Irena" userId="0766d5f6-ee01-46af-84f7-65d638b5ac59" providerId="ADAL" clId="{C28FD2E3-5F44-4337-8887-CFE261CCC380}" dt="2024-03-12T17:25:51.504" v="38" actId="20577"/>
          <ac:spMkLst>
            <pc:docMk/>
            <pc:sldMk cId="421276363" sldId="345"/>
            <ac:spMk id="3" creationId="{D1B0EE0C-1EF3-45EE-7134-BC02AC1C6155}"/>
          </ac:spMkLst>
        </pc:spChg>
      </pc:sldChg>
      <pc:sldChg chg="modSp">
        <pc:chgData name="Zugic, Irena" userId="0766d5f6-ee01-46af-84f7-65d638b5ac59" providerId="ADAL" clId="{C28FD2E3-5F44-4337-8887-CFE261CCC380}" dt="2024-03-12T17:19:38.616" v="25" actId="1076"/>
        <pc:sldMkLst>
          <pc:docMk/>
          <pc:sldMk cId="1750339019" sldId="415"/>
        </pc:sldMkLst>
        <pc:spChg chg="mod">
          <ac:chgData name="Zugic, Irena" userId="0766d5f6-ee01-46af-84f7-65d638b5ac59" providerId="ADAL" clId="{C28FD2E3-5F44-4337-8887-CFE261CCC380}" dt="2024-03-12T17:19:38.616" v="25" actId="1076"/>
          <ac:spMkLst>
            <pc:docMk/>
            <pc:sldMk cId="1750339019" sldId="415"/>
            <ac:spMk id="2" creationId="{7323EFF1-E3B3-1A40-9683-5DC08610D3A9}"/>
          </ac:spMkLst>
        </pc:spChg>
        <pc:spChg chg="mod">
          <ac:chgData name="Zugic, Irena" userId="0766d5f6-ee01-46af-84f7-65d638b5ac59" providerId="ADAL" clId="{C28FD2E3-5F44-4337-8887-CFE261CCC380}" dt="2024-03-12T17:19:29.514" v="24" actId="1076"/>
          <ac:spMkLst>
            <pc:docMk/>
            <pc:sldMk cId="1750339019" sldId="415"/>
            <ac:spMk id="10" creationId="{EF22D3CC-5691-495C-8062-A9F790B16264}"/>
          </ac:spMkLst>
        </pc:spChg>
      </pc:sldChg>
      <pc:sldChg chg="modSp">
        <pc:chgData name="Zugic, Irena" userId="0766d5f6-ee01-46af-84f7-65d638b5ac59" providerId="ADAL" clId="{C28FD2E3-5F44-4337-8887-CFE261CCC380}" dt="2024-03-12T17:36:09.073" v="129" actId="20577"/>
        <pc:sldMkLst>
          <pc:docMk/>
          <pc:sldMk cId="2828200342" sldId="417"/>
        </pc:sldMkLst>
        <pc:spChg chg="mod">
          <ac:chgData name="Zugic, Irena" userId="0766d5f6-ee01-46af-84f7-65d638b5ac59" providerId="ADAL" clId="{C28FD2E3-5F44-4337-8887-CFE261CCC380}" dt="2024-03-12T17:36:09.073" v="129" actId="20577"/>
          <ac:spMkLst>
            <pc:docMk/>
            <pc:sldMk cId="2828200342" sldId="417"/>
            <ac:spMk id="8" creationId="{C5B6DBBA-9A35-424C-A856-046A7509452B}"/>
          </ac:spMkLst>
        </pc:spChg>
      </pc:sldChg>
      <pc:sldChg chg="modSp">
        <pc:chgData name="Zugic, Irena" userId="0766d5f6-ee01-46af-84f7-65d638b5ac59" providerId="ADAL" clId="{C28FD2E3-5F44-4337-8887-CFE261CCC380}" dt="2024-03-12T17:37:21.315" v="137" actId="20577"/>
        <pc:sldMkLst>
          <pc:docMk/>
          <pc:sldMk cId="4161416507" sldId="418"/>
        </pc:sldMkLst>
        <pc:spChg chg="mod">
          <ac:chgData name="Zugic, Irena" userId="0766d5f6-ee01-46af-84f7-65d638b5ac59" providerId="ADAL" clId="{C28FD2E3-5F44-4337-8887-CFE261CCC380}" dt="2024-03-12T17:37:21.315" v="137" actId="20577"/>
          <ac:spMkLst>
            <pc:docMk/>
            <pc:sldMk cId="4161416507" sldId="418"/>
            <ac:spMk id="8" creationId="{5AC4042F-97D9-4201-96AE-28FC1E0D6EAD}"/>
          </ac:spMkLst>
        </pc:spChg>
      </pc:sldChg>
    </pc:docChg>
  </pc:docChgLst>
  <pc:docChgLst>
    <pc:chgData name="Zugic, Irena" userId="0766d5f6-ee01-46af-84f7-65d638b5ac59" providerId="ADAL" clId="{0EC27736-5E2E-4776-B9A5-861A5C1BF4C1}"/>
    <pc:docChg chg="modSld">
      <pc:chgData name="Zugic, Irena" userId="0766d5f6-ee01-46af-84f7-65d638b5ac59" providerId="ADAL" clId="{0EC27736-5E2E-4776-B9A5-861A5C1BF4C1}" dt="2024-03-07T22:48:29.190" v="0" actId="207"/>
      <pc:docMkLst>
        <pc:docMk/>
      </pc:docMkLst>
      <pc:sldChg chg="modSp mod">
        <pc:chgData name="Zugic, Irena" userId="0766d5f6-ee01-46af-84f7-65d638b5ac59" providerId="ADAL" clId="{0EC27736-5E2E-4776-B9A5-861A5C1BF4C1}" dt="2024-03-07T22:48:29.190" v="0" actId="207"/>
        <pc:sldMkLst>
          <pc:docMk/>
          <pc:sldMk cId="4179532627" sldId="407"/>
        </pc:sldMkLst>
        <pc:spChg chg="mod">
          <ac:chgData name="Zugic, Irena" userId="0766d5f6-ee01-46af-84f7-65d638b5ac59" providerId="ADAL" clId="{0EC27736-5E2E-4776-B9A5-861A5C1BF4C1}" dt="2024-03-07T22:48:29.190" v="0" actId="207"/>
          <ac:spMkLst>
            <pc:docMk/>
            <pc:sldMk cId="4179532627" sldId="407"/>
            <ac:spMk id="7" creationId="{0B9DB0EB-7AC6-A8AE-8040-E86C2DD09F7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Modality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E9-574E-AFFC-7DEAD02E92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E9-574E-AFFC-7DEAD02E92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E9-574E-AFFC-7DEAD02E92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E9-574E-AFFC-7DEAD02E92B9}"/>
              </c:ext>
            </c:extLst>
          </c:dPt>
          <c:cat>
            <c:strRef>
              <c:f>Sheet1!$A$2:$A$5</c:f>
              <c:strCache>
                <c:ptCount val="4"/>
                <c:pt idx="0">
                  <c:v>Online</c:v>
                </c:pt>
                <c:pt idx="1">
                  <c:v>On Campus</c:v>
                </c:pt>
                <c:pt idx="2">
                  <c:v>Hybrid</c:v>
                </c:pt>
                <c:pt idx="3">
                  <c:v>Dual En.</c:v>
                </c:pt>
              </c:strCache>
            </c:strRef>
          </c:cat>
          <c:val>
            <c:numRef>
              <c:f>Sheet1!$B$2:$B$5</c:f>
              <c:numCache>
                <c:formatCode>General</c:formatCode>
                <c:ptCount val="4"/>
                <c:pt idx="0">
                  <c:v>9399</c:v>
                </c:pt>
                <c:pt idx="1">
                  <c:v>3558</c:v>
                </c:pt>
                <c:pt idx="2">
                  <c:v>1350</c:v>
                </c:pt>
                <c:pt idx="3">
                  <c:v>66</c:v>
                </c:pt>
              </c:numCache>
            </c:numRef>
          </c:val>
          <c:extLst>
            <c:ext xmlns:c16="http://schemas.microsoft.com/office/drawing/2014/chart" uri="{C3380CC4-5D6E-409C-BE32-E72D297353CC}">
              <c16:uniqueId val="{00000008-33E9-574E-AFFC-7DEAD02E92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60-6C45-8516-62A1E7E54C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60-6C45-8516-62A1E7E54C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60-6C45-8516-62A1E7E54C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98-4F9D-985E-26E49C013F76}"/>
              </c:ext>
            </c:extLst>
          </c:dPt>
          <c:cat>
            <c:strRef>
              <c:f>Sheet1!$A$2:$A$5</c:f>
              <c:strCache>
                <c:ptCount val="3"/>
                <c:pt idx="0">
                  <c:v>Online</c:v>
                </c:pt>
                <c:pt idx="1">
                  <c:v>On Campus</c:v>
                </c:pt>
                <c:pt idx="2">
                  <c:v>Hybrid</c:v>
                </c:pt>
              </c:strCache>
            </c:strRef>
          </c:cat>
          <c:val>
            <c:numRef>
              <c:f>Sheet1!$B$2:$B$5</c:f>
              <c:numCache>
                <c:formatCode>General</c:formatCode>
                <c:ptCount val="4"/>
                <c:pt idx="0">
                  <c:v>1657</c:v>
                </c:pt>
                <c:pt idx="1">
                  <c:v>743</c:v>
                </c:pt>
                <c:pt idx="2">
                  <c:v>163</c:v>
                </c:pt>
              </c:numCache>
            </c:numRef>
          </c:val>
          <c:extLst>
            <c:ext xmlns:c16="http://schemas.microsoft.com/office/drawing/2014/chart" uri="{C3380CC4-5D6E-409C-BE32-E72D297353CC}">
              <c16:uniqueId val="{00000006-3760-6C45-8516-62A1E7E54C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1" dirty="0"/>
            <a:t>Reports and Announcements</a:t>
          </a:r>
          <a:endParaRPr lang="en-US" dirty="0"/>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Business</a:t>
          </a:r>
          <a:endParaRPr lang="en-US" dirty="0"/>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9A3A2758-2465-6341-AD0C-B6D311982EA5}">
      <dgm:prSet/>
      <dgm:spPr/>
      <dgm:t>
        <a:bodyPr/>
        <a:lstStyle/>
        <a:p>
          <a:r>
            <a:rPr lang="en-US" dirty="0"/>
            <a:t>Modality Balance in PSYC Classes</a:t>
          </a:r>
        </a:p>
      </dgm:t>
    </dgm:pt>
    <dgm:pt modelId="{F54DEB90-B03D-3A42-8506-C5FDAA27721F}" type="parTrans" cxnId="{C084C03D-2D44-3B49-A4B2-F7AF45BB3990}">
      <dgm:prSet/>
      <dgm:spPr/>
      <dgm:t>
        <a:bodyPr/>
        <a:lstStyle/>
        <a:p>
          <a:endParaRPr lang="en-US"/>
        </a:p>
      </dgm:t>
    </dgm:pt>
    <dgm:pt modelId="{50A8DEE1-6897-1948-8E99-4176B3D90B0A}" type="sibTrans" cxnId="{C084C03D-2D44-3B49-A4B2-F7AF45BB3990}">
      <dgm:prSet/>
      <dgm:spPr/>
      <dgm:t>
        <a:bodyPr/>
        <a:lstStyle/>
        <a:p>
          <a:endParaRPr lang="en-US"/>
        </a:p>
      </dgm:t>
    </dgm:pt>
    <dgm:pt modelId="{BBFA2C18-F6FD-4E5E-B5BA-8A7CEFC5CAFA}">
      <dgm:prSet/>
      <dgm:spPr/>
      <dgm:t>
        <a:bodyPr/>
        <a:lstStyle/>
        <a:p>
          <a:r>
            <a:rPr lang="en-US" dirty="0"/>
            <a:t>Annual Plan and program description in Comprehensive Integrated Plan</a:t>
          </a:r>
        </a:p>
      </dgm:t>
    </dgm:pt>
    <dgm:pt modelId="{1F2AADBD-E170-43DC-A070-A87E4B5B9A3B}" type="parTrans" cxnId="{59A979F7-E430-4AC2-9B05-39D528F61A62}">
      <dgm:prSet/>
      <dgm:spPr/>
      <dgm:t>
        <a:bodyPr/>
        <a:lstStyle/>
        <a:p>
          <a:endParaRPr lang="en-US"/>
        </a:p>
      </dgm:t>
    </dgm:pt>
    <dgm:pt modelId="{CBCEC28D-4816-4FDC-911E-97418EC61AE7}" type="sibTrans" cxnId="{59A979F7-E430-4AC2-9B05-39D528F61A62}">
      <dgm:prSet/>
      <dgm:spPr/>
      <dgm:t>
        <a:bodyPr/>
        <a:lstStyle/>
        <a:p>
          <a:endParaRPr lang="en-US"/>
        </a:p>
      </dgm:t>
    </dgm:pt>
    <dgm:pt modelId="{15B121A7-1FEF-594F-B90A-3403A755FA94}">
      <dgm:prSet/>
      <dgm:spPr/>
      <dgm:t>
        <a:bodyPr/>
        <a:lstStyle/>
        <a:p>
          <a:r>
            <a:rPr lang="en-US" dirty="0"/>
            <a:t>Fraudulent Students</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2871F151-BFAC-2D46-839D-824C915CACF0}">
      <dgm:prSet/>
      <dgm:spPr/>
      <dgm:t>
        <a:bodyPr/>
        <a:lstStyle/>
        <a:p>
          <a:r>
            <a:rPr lang="en-US" dirty="0"/>
            <a:t>SLOs and Curriculum</a:t>
          </a:r>
        </a:p>
      </dgm:t>
    </dgm:pt>
    <dgm:pt modelId="{FD915DA5-94EE-7F4B-AB76-F64D1C1AD4C1}" type="parTrans" cxnId="{E0BE11C4-7104-E34C-83AE-7E225788A12E}">
      <dgm:prSet/>
      <dgm:spPr/>
      <dgm:t>
        <a:bodyPr/>
        <a:lstStyle/>
        <a:p>
          <a:endParaRPr lang="en-US"/>
        </a:p>
      </dgm:t>
    </dgm:pt>
    <dgm:pt modelId="{4F6DDA05-7A7A-2341-9168-B93159E47932}" type="sibTrans" cxnId="{E0BE11C4-7104-E34C-83AE-7E225788A12E}">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2"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2"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Lst>
  <dgm:cxnLst>
    <dgm:cxn modelId="{09725B20-B60D-294D-8A12-78D4170E3CC7}" type="presOf" srcId="{2871F151-BFAC-2D46-839D-824C915CACF0}" destId="{13A6FA00-26A1-A742-A08D-D146521B1670}" srcOrd="0" destOrd="2" presId="urn:microsoft.com/office/officeart/2005/8/layout/vList2"/>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A41FFD3A-FE03-BB46-8837-B7D7A7FFE7FE}" type="presOf" srcId="{9A3A2758-2465-6341-AD0C-B6D311982EA5}" destId="{13A6FA00-26A1-A742-A08D-D146521B1670}" srcOrd="0" destOrd="0" presId="urn:microsoft.com/office/officeart/2005/8/layout/vList2"/>
    <dgm:cxn modelId="{C084C03D-2D44-3B49-A4B2-F7AF45BB3990}" srcId="{65B8D9A0-D1AB-4071-976A-5EA11D146500}" destId="{9A3A2758-2465-6341-AD0C-B6D311982EA5}" srcOrd="0" destOrd="0" parTransId="{F54DEB90-B03D-3A42-8506-C5FDAA27721F}" sibTransId="{50A8DEE1-6897-1948-8E99-4176B3D90B0A}"/>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1" presId="urn:microsoft.com/office/officeart/2005/8/layout/vList2"/>
    <dgm:cxn modelId="{5702F47E-37D2-4235-B952-6FA69D86E1C6}" srcId="{1E676B6C-6D03-47A4-9020-5FF7332DD8E6}" destId="{9C9B7621-F3F4-4AB1-9C84-83EDF11655A2}" srcOrd="0" destOrd="0" parTransId="{DF547132-7D32-41F1-9346-A1E404887EE8}" sibTransId="{F6A9B11C-CBE9-4D76-AB49-687E505EE3AA}"/>
    <dgm:cxn modelId="{463082B3-4DA8-4913-8D50-78CEF5DBC755}" type="presOf" srcId="{BBFA2C18-F6FD-4E5E-B5BA-8A7CEFC5CAFA}" destId="{13A6FA00-26A1-A742-A08D-D146521B1670}" srcOrd="0" destOrd="1" presId="urn:microsoft.com/office/officeart/2005/8/layout/vList2"/>
    <dgm:cxn modelId="{7B2AA7B7-77D3-8A4A-8CFE-08B3E2E2176C}" srcId="{9C9B7621-F3F4-4AB1-9C84-83EDF11655A2}" destId="{2506842F-F5BE-4548-A72A-48B46C0CB400}" srcOrd="0" destOrd="0" parTransId="{7E82F518-2CD4-204A-9436-7AC46FF6F2F8}" sibTransId="{ECC0873F-1E95-394D-9E51-05C7CB1824A4}"/>
    <dgm:cxn modelId="{E0BE11C4-7104-E34C-83AE-7E225788A12E}" srcId="{65B8D9A0-D1AB-4071-976A-5EA11D146500}" destId="{2871F151-BFAC-2D46-839D-824C915CACF0}" srcOrd="2" destOrd="0" parTransId="{FD915DA5-94EE-7F4B-AB76-F64D1C1AD4C1}" sibTransId="{4F6DDA05-7A7A-2341-9168-B93159E47932}"/>
    <dgm:cxn modelId="{01E4EBDE-78EE-DB46-AD00-A30105364238}" type="presOf" srcId="{65B8D9A0-D1AB-4071-976A-5EA11D146500}" destId="{D63162E4-6956-0B42-BC30-F13BD4C96F30}" srcOrd="0" destOrd="0" presId="urn:microsoft.com/office/officeart/2005/8/layout/vList2"/>
    <dgm:cxn modelId="{CDA24BE8-E627-7546-9895-0BB4DF077E62}" type="presOf" srcId="{2506842F-F5BE-4548-A72A-48B46C0CB400}" destId="{FD48E752-73FE-5746-A5EF-12FE6B286865}" srcOrd="0" destOrd="0" presId="urn:microsoft.com/office/officeart/2005/8/layout/vList2"/>
    <dgm:cxn modelId="{389A10F1-AB3D-4347-B6CF-E5342B3A87AF}" srcId="{9C9B7621-F3F4-4AB1-9C84-83EDF11655A2}" destId="{15B121A7-1FEF-594F-B90A-3403A755FA94}" srcOrd="1" destOrd="0" parTransId="{BC1D7741-50CA-C64F-9A1F-08964CAAA399}" sibTransId="{FEE2AB3F-CC4B-5A4F-92CB-F85FD363579A}"/>
    <dgm:cxn modelId="{59A979F7-E430-4AC2-9B05-39D528F61A62}" srcId="{65B8D9A0-D1AB-4071-976A-5EA11D146500}" destId="{BBFA2C18-F6FD-4E5E-B5BA-8A7CEFC5CAFA}" srcOrd="1" destOrd="0" parTransId="{1F2AADBD-E170-43DC-A070-A87E4B5B9A3B}" sibTransId="{CBCEC28D-4816-4FDC-911E-97418EC61AE7}"/>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1" dirty="0"/>
            <a:t>Reports and Announcements</a:t>
          </a:r>
          <a:endParaRPr lang="en-US" dirty="0"/>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Business</a:t>
          </a:r>
          <a:endParaRPr lang="en-US" dirty="0"/>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9A3A2758-2465-6341-AD0C-B6D311982EA5}">
      <dgm:prSet/>
      <dgm:spPr/>
      <dgm:t>
        <a:bodyPr/>
        <a:lstStyle/>
        <a:p>
          <a:r>
            <a:rPr lang="en-US" dirty="0"/>
            <a:t>Modality Balance in PSYC Classes</a:t>
          </a:r>
        </a:p>
      </dgm:t>
    </dgm:pt>
    <dgm:pt modelId="{F54DEB90-B03D-3A42-8506-C5FDAA27721F}" type="parTrans" cxnId="{C084C03D-2D44-3B49-A4B2-F7AF45BB3990}">
      <dgm:prSet/>
      <dgm:spPr/>
      <dgm:t>
        <a:bodyPr/>
        <a:lstStyle/>
        <a:p>
          <a:endParaRPr lang="en-US"/>
        </a:p>
      </dgm:t>
    </dgm:pt>
    <dgm:pt modelId="{50A8DEE1-6897-1948-8E99-4176B3D90B0A}" type="sibTrans" cxnId="{C084C03D-2D44-3B49-A4B2-F7AF45BB3990}">
      <dgm:prSet/>
      <dgm:spPr/>
      <dgm:t>
        <a:bodyPr/>
        <a:lstStyle/>
        <a:p>
          <a:endParaRPr lang="en-US"/>
        </a:p>
      </dgm:t>
    </dgm:pt>
    <dgm:pt modelId="{BBFA2C18-F6FD-4E5E-B5BA-8A7CEFC5CAFA}">
      <dgm:prSet/>
      <dgm:spPr/>
      <dgm:t>
        <a:bodyPr/>
        <a:lstStyle/>
        <a:p>
          <a:r>
            <a:rPr lang="en-US" dirty="0"/>
            <a:t>Annual Plan and program description in Comprehensive Integrated Plan</a:t>
          </a:r>
        </a:p>
      </dgm:t>
    </dgm:pt>
    <dgm:pt modelId="{1F2AADBD-E170-43DC-A070-A87E4B5B9A3B}" type="parTrans" cxnId="{59A979F7-E430-4AC2-9B05-39D528F61A62}">
      <dgm:prSet/>
      <dgm:spPr/>
      <dgm:t>
        <a:bodyPr/>
        <a:lstStyle/>
        <a:p>
          <a:endParaRPr lang="en-US"/>
        </a:p>
      </dgm:t>
    </dgm:pt>
    <dgm:pt modelId="{CBCEC28D-4816-4FDC-911E-97418EC61AE7}" type="sibTrans" cxnId="{59A979F7-E430-4AC2-9B05-39D528F61A62}">
      <dgm:prSet/>
      <dgm:spPr/>
      <dgm:t>
        <a:bodyPr/>
        <a:lstStyle/>
        <a:p>
          <a:endParaRPr lang="en-US"/>
        </a:p>
      </dgm:t>
    </dgm:pt>
    <dgm:pt modelId="{15B121A7-1FEF-594F-B90A-3403A755FA94}">
      <dgm:prSet/>
      <dgm:spPr/>
      <dgm:t>
        <a:bodyPr/>
        <a:lstStyle/>
        <a:p>
          <a:r>
            <a:rPr lang="en-US" dirty="0">
              <a:solidFill>
                <a:srgbClr val="FF0000"/>
              </a:solidFill>
            </a:rPr>
            <a:t>Fraudulent Students</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2871F151-BFAC-2D46-839D-824C915CACF0}">
      <dgm:prSet/>
      <dgm:spPr/>
      <dgm:t>
        <a:bodyPr/>
        <a:lstStyle/>
        <a:p>
          <a:r>
            <a:rPr lang="en-US" dirty="0"/>
            <a:t>SLOs and Curriculum</a:t>
          </a:r>
        </a:p>
      </dgm:t>
    </dgm:pt>
    <dgm:pt modelId="{FD915DA5-94EE-7F4B-AB76-F64D1C1AD4C1}" type="parTrans" cxnId="{E0BE11C4-7104-E34C-83AE-7E225788A12E}">
      <dgm:prSet/>
      <dgm:spPr/>
      <dgm:t>
        <a:bodyPr/>
        <a:lstStyle/>
        <a:p>
          <a:endParaRPr lang="en-US"/>
        </a:p>
      </dgm:t>
    </dgm:pt>
    <dgm:pt modelId="{4F6DDA05-7A7A-2341-9168-B93159E47932}" type="sibTrans" cxnId="{E0BE11C4-7104-E34C-83AE-7E225788A12E}">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2"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2"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Lst>
  <dgm:cxnLst>
    <dgm:cxn modelId="{09725B20-B60D-294D-8A12-78D4170E3CC7}" type="presOf" srcId="{2871F151-BFAC-2D46-839D-824C915CACF0}" destId="{13A6FA00-26A1-A742-A08D-D146521B1670}" srcOrd="0" destOrd="2" presId="urn:microsoft.com/office/officeart/2005/8/layout/vList2"/>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A41FFD3A-FE03-BB46-8837-B7D7A7FFE7FE}" type="presOf" srcId="{9A3A2758-2465-6341-AD0C-B6D311982EA5}" destId="{13A6FA00-26A1-A742-A08D-D146521B1670}" srcOrd="0" destOrd="0" presId="urn:microsoft.com/office/officeart/2005/8/layout/vList2"/>
    <dgm:cxn modelId="{C084C03D-2D44-3B49-A4B2-F7AF45BB3990}" srcId="{65B8D9A0-D1AB-4071-976A-5EA11D146500}" destId="{9A3A2758-2465-6341-AD0C-B6D311982EA5}" srcOrd="0" destOrd="0" parTransId="{F54DEB90-B03D-3A42-8506-C5FDAA27721F}" sibTransId="{50A8DEE1-6897-1948-8E99-4176B3D90B0A}"/>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1" presId="urn:microsoft.com/office/officeart/2005/8/layout/vList2"/>
    <dgm:cxn modelId="{5702F47E-37D2-4235-B952-6FA69D86E1C6}" srcId="{1E676B6C-6D03-47A4-9020-5FF7332DD8E6}" destId="{9C9B7621-F3F4-4AB1-9C84-83EDF11655A2}" srcOrd="0" destOrd="0" parTransId="{DF547132-7D32-41F1-9346-A1E404887EE8}" sibTransId="{F6A9B11C-CBE9-4D76-AB49-687E505EE3AA}"/>
    <dgm:cxn modelId="{463082B3-4DA8-4913-8D50-78CEF5DBC755}" type="presOf" srcId="{BBFA2C18-F6FD-4E5E-B5BA-8A7CEFC5CAFA}" destId="{13A6FA00-26A1-A742-A08D-D146521B1670}" srcOrd="0" destOrd="1" presId="urn:microsoft.com/office/officeart/2005/8/layout/vList2"/>
    <dgm:cxn modelId="{7B2AA7B7-77D3-8A4A-8CFE-08B3E2E2176C}" srcId="{9C9B7621-F3F4-4AB1-9C84-83EDF11655A2}" destId="{2506842F-F5BE-4548-A72A-48B46C0CB400}" srcOrd="0" destOrd="0" parTransId="{7E82F518-2CD4-204A-9436-7AC46FF6F2F8}" sibTransId="{ECC0873F-1E95-394D-9E51-05C7CB1824A4}"/>
    <dgm:cxn modelId="{E0BE11C4-7104-E34C-83AE-7E225788A12E}" srcId="{65B8D9A0-D1AB-4071-976A-5EA11D146500}" destId="{2871F151-BFAC-2D46-839D-824C915CACF0}" srcOrd="2" destOrd="0" parTransId="{FD915DA5-94EE-7F4B-AB76-F64D1C1AD4C1}" sibTransId="{4F6DDA05-7A7A-2341-9168-B93159E47932}"/>
    <dgm:cxn modelId="{01E4EBDE-78EE-DB46-AD00-A30105364238}" type="presOf" srcId="{65B8D9A0-D1AB-4071-976A-5EA11D146500}" destId="{D63162E4-6956-0B42-BC30-F13BD4C96F30}" srcOrd="0" destOrd="0" presId="urn:microsoft.com/office/officeart/2005/8/layout/vList2"/>
    <dgm:cxn modelId="{CDA24BE8-E627-7546-9895-0BB4DF077E62}" type="presOf" srcId="{2506842F-F5BE-4548-A72A-48B46C0CB400}" destId="{FD48E752-73FE-5746-A5EF-12FE6B286865}" srcOrd="0" destOrd="0" presId="urn:microsoft.com/office/officeart/2005/8/layout/vList2"/>
    <dgm:cxn modelId="{389A10F1-AB3D-4347-B6CF-E5342B3A87AF}" srcId="{9C9B7621-F3F4-4AB1-9C84-83EDF11655A2}" destId="{15B121A7-1FEF-594F-B90A-3403A755FA94}" srcOrd="1" destOrd="0" parTransId="{BC1D7741-50CA-C64F-9A1F-08964CAAA399}" sibTransId="{FEE2AB3F-CC4B-5A4F-92CB-F85FD363579A}"/>
    <dgm:cxn modelId="{59A979F7-E430-4AC2-9B05-39D528F61A62}" srcId="{65B8D9A0-D1AB-4071-976A-5EA11D146500}" destId="{BBFA2C18-F6FD-4E5E-B5BA-8A7CEFC5CAFA}" srcOrd="1" destOrd="0" parTransId="{1F2AADBD-E170-43DC-A070-A87E4B5B9A3B}" sibTransId="{CBCEC28D-4816-4FDC-911E-97418EC61AE7}"/>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1" dirty="0"/>
            <a:t>Reports and Announcements</a:t>
          </a:r>
          <a:endParaRPr lang="en-US" dirty="0"/>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Business</a:t>
          </a:r>
          <a:endParaRPr lang="en-US" dirty="0"/>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9A3A2758-2465-6341-AD0C-B6D311982EA5}">
      <dgm:prSet/>
      <dgm:spPr/>
      <dgm:t>
        <a:bodyPr/>
        <a:lstStyle/>
        <a:p>
          <a:r>
            <a:rPr lang="en-US" dirty="0"/>
            <a:t>Modality Balance in PSYC Classes</a:t>
          </a:r>
        </a:p>
      </dgm:t>
    </dgm:pt>
    <dgm:pt modelId="{F54DEB90-B03D-3A42-8506-C5FDAA27721F}" type="parTrans" cxnId="{C084C03D-2D44-3B49-A4B2-F7AF45BB3990}">
      <dgm:prSet/>
      <dgm:spPr/>
      <dgm:t>
        <a:bodyPr/>
        <a:lstStyle/>
        <a:p>
          <a:endParaRPr lang="en-US"/>
        </a:p>
      </dgm:t>
    </dgm:pt>
    <dgm:pt modelId="{50A8DEE1-6897-1948-8E99-4176B3D90B0A}" type="sibTrans" cxnId="{C084C03D-2D44-3B49-A4B2-F7AF45BB3990}">
      <dgm:prSet/>
      <dgm:spPr/>
      <dgm:t>
        <a:bodyPr/>
        <a:lstStyle/>
        <a:p>
          <a:endParaRPr lang="en-US"/>
        </a:p>
      </dgm:t>
    </dgm:pt>
    <dgm:pt modelId="{BBFA2C18-F6FD-4E5E-B5BA-8A7CEFC5CAFA}">
      <dgm:prSet/>
      <dgm:spPr/>
      <dgm:t>
        <a:bodyPr/>
        <a:lstStyle/>
        <a:p>
          <a:r>
            <a:rPr lang="en-US" dirty="0"/>
            <a:t>Annual Plan and program description in Comprehensive Integrated Plan </a:t>
          </a:r>
          <a:r>
            <a:rPr lang="en-US" dirty="0">
              <a:solidFill>
                <a:srgbClr val="FF0000"/>
              </a:solidFill>
            </a:rPr>
            <a:t>(CIP)</a:t>
          </a:r>
        </a:p>
      </dgm:t>
    </dgm:pt>
    <dgm:pt modelId="{1F2AADBD-E170-43DC-A070-A87E4B5B9A3B}" type="parTrans" cxnId="{59A979F7-E430-4AC2-9B05-39D528F61A62}">
      <dgm:prSet/>
      <dgm:spPr/>
      <dgm:t>
        <a:bodyPr/>
        <a:lstStyle/>
        <a:p>
          <a:endParaRPr lang="en-US"/>
        </a:p>
      </dgm:t>
    </dgm:pt>
    <dgm:pt modelId="{CBCEC28D-4816-4FDC-911E-97418EC61AE7}" type="sibTrans" cxnId="{59A979F7-E430-4AC2-9B05-39D528F61A62}">
      <dgm:prSet/>
      <dgm:spPr/>
      <dgm:t>
        <a:bodyPr/>
        <a:lstStyle/>
        <a:p>
          <a:endParaRPr lang="en-US"/>
        </a:p>
      </dgm:t>
    </dgm:pt>
    <dgm:pt modelId="{15B121A7-1FEF-594F-B90A-3403A755FA94}">
      <dgm:prSet/>
      <dgm:spPr/>
      <dgm:t>
        <a:bodyPr/>
        <a:lstStyle/>
        <a:p>
          <a:r>
            <a:rPr lang="en-US" dirty="0"/>
            <a:t>Fraudulent Students</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2871F151-BFAC-2D46-839D-824C915CACF0}">
      <dgm:prSet/>
      <dgm:spPr/>
      <dgm:t>
        <a:bodyPr/>
        <a:lstStyle/>
        <a:p>
          <a:r>
            <a:rPr lang="en-US" dirty="0"/>
            <a:t>SLOs and Curriculum</a:t>
          </a:r>
        </a:p>
      </dgm:t>
    </dgm:pt>
    <dgm:pt modelId="{FD915DA5-94EE-7F4B-AB76-F64D1C1AD4C1}" type="parTrans" cxnId="{E0BE11C4-7104-E34C-83AE-7E225788A12E}">
      <dgm:prSet/>
      <dgm:spPr/>
      <dgm:t>
        <a:bodyPr/>
        <a:lstStyle/>
        <a:p>
          <a:endParaRPr lang="en-US"/>
        </a:p>
      </dgm:t>
    </dgm:pt>
    <dgm:pt modelId="{4F6DDA05-7A7A-2341-9168-B93159E47932}" type="sibTrans" cxnId="{E0BE11C4-7104-E34C-83AE-7E225788A12E}">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2"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2"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Lst>
  <dgm:cxnLst>
    <dgm:cxn modelId="{09725B20-B60D-294D-8A12-78D4170E3CC7}" type="presOf" srcId="{2871F151-BFAC-2D46-839D-824C915CACF0}" destId="{13A6FA00-26A1-A742-A08D-D146521B1670}" srcOrd="0" destOrd="2" presId="urn:microsoft.com/office/officeart/2005/8/layout/vList2"/>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A41FFD3A-FE03-BB46-8837-B7D7A7FFE7FE}" type="presOf" srcId="{9A3A2758-2465-6341-AD0C-B6D311982EA5}" destId="{13A6FA00-26A1-A742-A08D-D146521B1670}" srcOrd="0" destOrd="0" presId="urn:microsoft.com/office/officeart/2005/8/layout/vList2"/>
    <dgm:cxn modelId="{C084C03D-2D44-3B49-A4B2-F7AF45BB3990}" srcId="{65B8D9A0-D1AB-4071-976A-5EA11D146500}" destId="{9A3A2758-2465-6341-AD0C-B6D311982EA5}" srcOrd="0" destOrd="0" parTransId="{F54DEB90-B03D-3A42-8506-C5FDAA27721F}" sibTransId="{50A8DEE1-6897-1948-8E99-4176B3D90B0A}"/>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1" presId="urn:microsoft.com/office/officeart/2005/8/layout/vList2"/>
    <dgm:cxn modelId="{5702F47E-37D2-4235-B952-6FA69D86E1C6}" srcId="{1E676B6C-6D03-47A4-9020-5FF7332DD8E6}" destId="{9C9B7621-F3F4-4AB1-9C84-83EDF11655A2}" srcOrd="0" destOrd="0" parTransId="{DF547132-7D32-41F1-9346-A1E404887EE8}" sibTransId="{F6A9B11C-CBE9-4D76-AB49-687E505EE3AA}"/>
    <dgm:cxn modelId="{463082B3-4DA8-4913-8D50-78CEF5DBC755}" type="presOf" srcId="{BBFA2C18-F6FD-4E5E-B5BA-8A7CEFC5CAFA}" destId="{13A6FA00-26A1-A742-A08D-D146521B1670}" srcOrd="0" destOrd="1" presId="urn:microsoft.com/office/officeart/2005/8/layout/vList2"/>
    <dgm:cxn modelId="{7B2AA7B7-77D3-8A4A-8CFE-08B3E2E2176C}" srcId="{9C9B7621-F3F4-4AB1-9C84-83EDF11655A2}" destId="{2506842F-F5BE-4548-A72A-48B46C0CB400}" srcOrd="0" destOrd="0" parTransId="{7E82F518-2CD4-204A-9436-7AC46FF6F2F8}" sibTransId="{ECC0873F-1E95-394D-9E51-05C7CB1824A4}"/>
    <dgm:cxn modelId="{E0BE11C4-7104-E34C-83AE-7E225788A12E}" srcId="{65B8D9A0-D1AB-4071-976A-5EA11D146500}" destId="{2871F151-BFAC-2D46-839D-824C915CACF0}" srcOrd="2" destOrd="0" parTransId="{FD915DA5-94EE-7F4B-AB76-F64D1C1AD4C1}" sibTransId="{4F6DDA05-7A7A-2341-9168-B93159E47932}"/>
    <dgm:cxn modelId="{01E4EBDE-78EE-DB46-AD00-A30105364238}" type="presOf" srcId="{65B8D9A0-D1AB-4071-976A-5EA11D146500}" destId="{D63162E4-6956-0B42-BC30-F13BD4C96F30}" srcOrd="0" destOrd="0" presId="urn:microsoft.com/office/officeart/2005/8/layout/vList2"/>
    <dgm:cxn modelId="{CDA24BE8-E627-7546-9895-0BB4DF077E62}" type="presOf" srcId="{2506842F-F5BE-4548-A72A-48B46C0CB400}" destId="{FD48E752-73FE-5746-A5EF-12FE6B286865}" srcOrd="0" destOrd="0" presId="urn:microsoft.com/office/officeart/2005/8/layout/vList2"/>
    <dgm:cxn modelId="{389A10F1-AB3D-4347-B6CF-E5342B3A87AF}" srcId="{9C9B7621-F3F4-4AB1-9C84-83EDF11655A2}" destId="{15B121A7-1FEF-594F-B90A-3403A755FA94}" srcOrd="1" destOrd="0" parTransId="{BC1D7741-50CA-C64F-9A1F-08964CAAA399}" sibTransId="{FEE2AB3F-CC4B-5A4F-92CB-F85FD363579A}"/>
    <dgm:cxn modelId="{59A979F7-E430-4AC2-9B05-39D528F61A62}" srcId="{65B8D9A0-D1AB-4071-976A-5EA11D146500}" destId="{BBFA2C18-F6FD-4E5E-B5BA-8A7CEFC5CAFA}" srcOrd="1" destOrd="0" parTransId="{1F2AADBD-E170-43DC-A070-A87E4B5B9A3B}" sibTransId="{CBCEC28D-4816-4FDC-911E-97418EC61AE7}"/>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4013"/>
          <a:ext cx="11491783"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Reports and Announcements</a:t>
          </a:r>
          <a:endParaRPr lang="en-US" sz="4000" kern="1200" dirty="0"/>
        </a:p>
      </dsp:txBody>
      <dsp:txXfrm>
        <a:off x="46834" y="50847"/>
        <a:ext cx="11398115" cy="865732"/>
      </dsp:txXfrm>
    </dsp:sp>
    <dsp:sp modelId="{FD48E752-73FE-5746-A5EF-12FE6B286865}">
      <dsp:nvSpPr>
        <dsp:cNvPr id="0" name=""/>
        <dsp:cNvSpPr/>
      </dsp:nvSpPr>
      <dsp:spPr>
        <a:xfrm>
          <a:off x="0" y="962099"/>
          <a:ext cx="114917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Counselor’s Report</a:t>
          </a:r>
        </a:p>
        <a:p>
          <a:pPr marL="285750" lvl="1" indent="-285750" algn="l" defTabSz="1377950">
            <a:lnSpc>
              <a:spcPct val="90000"/>
            </a:lnSpc>
            <a:spcBef>
              <a:spcPct val="0"/>
            </a:spcBef>
            <a:spcAft>
              <a:spcPct val="20000"/>
            </a:spcAft>
            <a:buChar char="•"/>
          </a:pPr>
          <a:r>
            <a:rPr lang="en-US" sz="3100" kern="1200" dirty="0"/>
            <a:t>Fraudulent Students</a:t>
          </a:r>
        </a:p>
      </dsp:txBody>
      <dsp:txXfrm>
        <a:off x="0" y="962099"/>
        <a:ext cx="11491783" cy="1076400"/>
      </dsp:txXfrm>
    </dsp:sp>
    <dsp:sp modelId="{D63162E4-6956-0B42-BC30-F13BD4C96F30}">
      <dsp:nvSpPr>
        <dsp:cNvPr id="0" name=""/>
        <dsp:cNvSpPr/>
      </dsp:nvSpPr>
      <dsp:spPr>
        <a:xfrm>
          <a:off x="0" y="2020080"/>
          <a:ext cx="11491783" cy="959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Business</a:t>
          </a:r>
          <a:endParaRPr lang="en-US" sz="4000" kern="1200" dirty="0"/>
        </a:p>
      </dsp:txBody>
      <dsp:txXfrm>
        <a:off x="46834" y="2066914"/>
        <a:ext cx="11398115" cy="865732"/>
      </dsp:txXfrm>
    </dsp:sp>
    <dsp:sp modelId="{13A6FA00-26A1-A742-A08D-D146521B1670}">
      <dsp:nvSpPr>
        <dsp:cNvPr id="0" name=""/>
        <dsp:cNvSpPr/>
      </dsp:nvSpPr>
      <dsp:spPr>
        <a:xfrm>
          <a:off x="0" y="2997900"/>
          <a:ext cx="11491783"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Modality Balance in PSYC Classes</a:t>
          </a:r>
        </a:p>
        <a:p>
          <a:pPr marL="285750" lvl="1" indent="-285750" algn="l" defTabSz="1377950">
            <a:lnSpc>
              <a:spcPct val="90000"/>
            </a:lnSpc>
            <a:spcBef>
              <a:spcPct val="0"/>
            </a:spcBef>
            <a:spcAft>
              <a:spcPct val="20000"/>
            </a:spcAft>
            <a:buChar char="•"/>
          </a:pPr>
          <a:r>
            <a:rPr lang="en-US" sz="3100" kern="1200" dirty="0"/>
            <a:t>Annual Plan and program description in Comprehensive Integrated Plan</a:t>
          </a:r>
        </a:p>
        <a:p>
          <a:pPr marL="285750" lvl="1" indent="-285750" algn="l" defTabSz="1377950">
            <a:lnSpc>
              <a:spcPct val="90000"/>
            </a:lnSpc>
            <a:spcBef>
              <a:spcPct val="0"/>
            </a:spcBef>
            <a:spcAft>
              <a:spcPct val="20000"/>
            </a:spcAft>
            <a:buChar char="•"/>
          </a:pPr>
          <a:r>
            <a:rPr lang="en-US" sz="3100" kern="1200" dirty="0"/>
            <a:t>SLOs and Curriculum</a:t>
          </a:r>
        </a:p>
      </dsp:txBody>
      <dsp:txXfrm>
        <a:off x="0" y="2997900"/>
        <a:ext cx="11491783" cy="202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4013"/>
          <a:ext cx="11491783"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Reports and Announcements</a:t>
          </a:r>
          <a:endParaRPr lang="en-US" sz="4000" kern="1200" dirty="0"/>
        </a:p>
      </dsp:txBody>
      <dsp:txXfrm>
        <a:off x="46834" y="50847"/>
        <a:ext cx="11398115" cy="865732"/>
      </dsp:txXfrm>
    </dsp:sp>
    <dsp:sp modelId="{FD48E752-73FE-5746-A5EF-12FE6B286865}">
      <dsp:nvSpPr>
        <dsp:cNvPr id="0" name=""/>
        <dsp:cNvSpPr/>
      </dsp:nvSpPr>
      <dsp:spPr>
        <a:xfrm>
          <a:off x="0" y="962099"/>
          <a:ext cx="114917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Counselor’s Report</a:t>
          </a:r>
        </a:p>
        <a:p>
          <a:pPr marL="285750" lvl="1" indent="-285750" algn="l" defTabSz="1377950">
            <a:lnSpc>
              <a:spcPct val="90000"/>
            </a:lnSpc>
            <a:spcBef>
              <a:spcPct val="0"/>
            </a:spcBef>
            <a:spcAft>
              <a:spcPct val="20000"/>
            </a:spcAft>
            <a:buChar char="•"/>
          </a:pPr>
          <a:r>
            <a:rPr lang="en-US" sz="3100" kern="1200" dirty="0">
              <a:solidFill>
                <a:srgbClr val="FF0000"/>
              </a:solidFill>
            </a:rPr>
            <a:t>Fraudulent Students</a:t>
          </a:r>
        </a:p>
      </dsp:txBody>
      <dsp:txXfrm>
        <a:off x="0" y="962099"/>
        <a:ext cx="11491783" cy="1076400"/>
      </dsp:txXfrm>
    </dsp:sp>
    <dsp:sp modelId="{D63162E4-6956-0B42-BC30-F13BD4C96F30}">
      <dsp:nvSpPr>
        <dsp:cNvPr id="0" name=""/>
        <dsp:cNvSpPr/>
      </dsp:nvSpPr>
      <dsp:spPr>
        <a:xfrm>
          <a:off x="0" y="2020080"/>
          <a:ext cx="11491783" cy="959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Business</a:t>
          </a:r>
          <a:endParaRPr lang="en-US" sz="4000" kern="1200" dirty="0"/>
        </a:p>
      </dsp:txBody>
      <dsp:txXfrm>
        <a:off x="46834" y="2066914"/>
        <a:ext cx="11398115" cy="865732"/>
      </dsp:txXfrm>
    </dsp:sp>
    <dsp:sp modelId="{13A6FA00-26A1-A742-A08D-D146521B1670}">
      <dsp:nvSpPr>
        <dsp:cNvPr id="0" name=""/>
        <dsp:cNvSpPr/>
      </dsp:nvSpPr>
      <dsp:spPr>
        <a:xfrm>
          <a:off x="0" y="2997900"/>
          <a:ext cx="11491783"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Modality Balance in PSYC Classes</a:t>
          </a:r>
        </a:p>
        <a:p>
          <a:pPr marL="285750" lvl="1" indent="-285750" algn="l" defTabSz="1377950">
            <a:lnSpc>
              <a:spcPct val="90000"/>
            </a:lnSpc>
            <a:spcBef>
              <a:spcPct val="0"/>
            </a:spcBef>
            <a:spcAft>
              <a:spcPct val="20000"/>
            </a:spcAft>
            <a:buChar char="•"/>
          </a:pPr>
          <a:r>
            <a:rPr lang="en-US" sz="3100" kern="1200" dirty="0"/>
            <a:t>Annual Plan and program description in Comprehensive Integrated Plan</a:t>
          </a:r>
        </a:p>
        <a:p>
          <a:pPr marL="285750" lvl="1" indent="-285750" algn="l" defTabSz="1377950">
            <a:lnSpc>
              <a:spcPct val="90000"/>
            </a:lnSpc>
            <a:spcBef>
              <a:spcPct val="0"/>
            </a:spcBef>
            <a:spcAft>
              <a:spcPct val="20000"/>
            </a:spcAft>
            <a:buChar char="•"/>
          </a:pPr>
          <a:r>
            <a:rPr lang="en-US" sz="3100" kern="1200" dirty="0"/>
            <a:t>SLOs and Curriculum</a:t>
          </a:r>
        </a:p>
      </dsp:txBody>
      <dsp:txXfrm>
        <a:off x="0" y="2997900"/>
        <a:ext cx="11491783" cy="2028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4013"/>
          <a:ext cx="11491783"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Reports and Announcements</a:t>
          </a:r>
          <a:endParaRPr lang="en-US" sz="4000" kern="1200" dirty="0"/>
        </a:p>
      </dsp:txBody>
      <dsp:txXfrm>
        <a:off x="46834" y="50847"/>
        <a:ext cx="11398115" cy="865732"/>
      </dsp:txXfrm>
    </dsp:sp>
    <dsp:sp modelId="{FD48E752-73FE-5746-A5EF-12FE6B286865}">
      <dsp:nvSpPr>
        <dsp:cNvPr id="0" name=""/>
        <dsp:cNvSpPr/>
      </dsp:nvSpPr>
      <dsp:spPr>
        <a:xfrm>
          <a:off x="0" y="962099"/>
          <a:ext cx="114917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Counselor’s Report</a:t>
          </a:r>
        </a:p>
        <a:p>
          <a:pPr marL="285750" lvl="1" indent="-285750" algn="l" defTabSz="1377950">
            <a:lnSpc>
              <a:spcPct val="90000"/>
            </a:lnSpc>
            <a:spcBef>
              <a:spcPct val="0"/>
            </a:spcBef>
            <a:spcAft>
              <a:spcPct val="20000"/>
            </a:spcAft>
            <a:buChar char="•"/>
          </a:pPr>
          <a:r>
            <a:rPr lang="en-US" sz="3100" kern="1200" dirty="0"/>
            <a:t>Fraudulent Students</a:t>
          </a:r>
        </a:p>
      </dsp:txBody>
      <dsp:txXfrm>
        <a:off x="0" y="962099"/>
        <a:ext cx="11491783" cy="1076400"/>
      </dsp:txXfrm>
    </dsp:sp>
    <dsp:sp modelId="{D63162E4-6956-0B42-BC30-F13BD4C96F30}">
      <dsp:nvSpPr>
        <dsp:cNvPr id="0" name=""/>
        <dsp:cNvSpPr/>
      </dsp:nvSpPr>
      <dsp:spPr>
        <a:xfrm>
          <a:off x="0" y="2020080"/>
          <a:ext cx="11491783" cy="959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Business</a:t>
          </a:r>
          <a:endParaRPr lang="en-US" sz="4000" kern="1200" dirty="0"/>
        </a:p>
      </dsp:txBody>
      <dsp:txXfrm>
        <a:off x="46834" y="2066914"/>
        <a:ext cx="11398115" cy="865732"/>
      </dsp:txXfrm>
    </dsp:sp>
    <dsp:sp modelId="{13A6FA00-26A1-A742-A08D-D146521B1670}">
      <dsp:nvSpPr>
        <dsp:cNvPr id="0" name=""/>
        <dsp:cNvSpPr/>
      </dsp:nvSpPr>
      <dsp:spPr>
        <a:xfrm>
          <a:off x="0" y="2997900"/>
          <a:ext cx="11491783"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Modality Balance in PSYC Classes</a:t>
          </a:r>
        </a:p>
        <a:p>
          <a:pPr marL="285750" lvl="1" indent="-285750" algn="l" defTabSz="1377950">
            <a:lnSpc>
              <a:spcPct val="90000"/>
            </a:lnSpc>
            <a:spcBef>
              <a:spcPct val="0"/>
            </a:spcBef>
            <a:spcAft>
              <a:spcPct val="20000"/>
            </a:spcAft>
            <a:buChar char="•"/>
          </a:pPr>
          <a:r>
            <a:rPr lang="en-US" sz="3100" kern="1200" dirty="0"/>
            <a:t>Annual Plan and program description in Comprehensive Integrated Plan </a:t>
          </a:r>
          <a:r>
            <a:rPr lang="en-US" sz="3100" kern="1200" dirty="0">
              <a:solidFill>
                <a:srgbClr val="FF0000"/>
              </a:solidFill>
            </a:rPr>
            <a:t>(CIP)</a:t>
          </a:r>
        </a:p>
        <a:p>
          <a:pPr marL="285750" lvl="1" indent="-285750" algn="l" defTabSz="1377950">
            <a:lnSpc>
              <a:spcPct val="90000"/>
            </a:lnSpc>
            <a:spcBef>
              <a:spcPct val="0"/>
            </a:spcBef>
            <a:spcAft>
              <a:spcPct val="20000"/>
            </a:spcAft>
            <a:buChar char="•"/>
          </a:pPr>
          <a:r>
            <a:rPr lang="en-US" sz="3100" kern="1200" dirty="0"/>
            <a:t>SLOs and Curriculum</a:t>
          </a:r>
        </a:p>
      </dsp:txBody>
      <dsp:txXfrm>
        <a:off x="0" y="2997900"/>
        <a:ext cx="11491783" cy="2028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3/12/2024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reps are coming back to meet with the students. Career Center does their own workshops, but Dean would like for them to invite our faculty for these workshops if possible.</a:t>
            </a:r>
          </a:p>
        </p:txBody>
      </p:sp>
      <p:sp>
        <p:nvSpPr>
          <p:cNvPr id="4" name="Slide Number Placeholder 3"/>
          <p:cNvSpPr>
            <a:spLocks noGrp="1"/>
          </p:cNvSpPr>
          <p:nvPr>
            <p:ph type="sldNum" sz="quarter" idx="5"/>
          </p:nvPr>
        </p:nvSpPr>
        <p:spPr/>
        <p:txBody>
          <a:bodyPr/>
          <a:lstStyle/>
          <a:p>
            <a:fld id="{EBFED7F3-BFCA-FB44-81BD-73817735275D}" type="slidenum">
              <a:rPr lang="en-US" smtClean="0"/>
              <a:t>3</a:t>
            </a:fld>
            <a:endParaRPr lang="en-US"/>
          </a:p>
        </p:txBody>
      </p:sp>
    </p:spTree>
    <p:extLst>
      <p:ext uri="{BB962C8B-B14F-4D97-AF65-F5344CB8AC3E}">
        <p14:creationId xmlns:p14="http://schemas.microsoft.com/office/powerpoint/2010/main" val="390618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3/12/2024</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3/12/2024</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elcamino.edu/academics/transfer-center/events-and-workshops/index.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lcamino.edu/support/counseling/appointments.aspx" TargetMode="External"/><Relationship Id="rId4" Type="http://schemas.openxmlformats.org/officeDocument/2006/relationships/hyperlink" Target="http://www.elcamino.edu/support/career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Psychology</a:t>
            </a: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8456522" y="5633765"/>
            <a:ext cx="3408555" cy="873612"/>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Thursday, March 7</a:t>
            </a:r>
            <a:r>
              <a:rPr lang="en-US" sz="2400" dirty="0">
                <a:solidFill>
                  <a:srgbClr val="FFFFFF"/>
                </a:solidFill>
              </a:rPr>
              <a:t>, 2024</a:t>
            </a:r>
            <a:endParaRPr lang="en-US" sz="2400" kern="1200" dirty="0">
              <a:solidFill>
                <a:srgbClr val="FFFFFF"/>
              </a:solidFill>
              <a:latin typeface="+mn-lt"/>
              <a:ea typeface="+mn-ea"/>
              <a:cs typeface="+mn-cs"/>
            </a:endParaRPr>
          </a:p>
        </p:txBody>
      </p:sp>
      <p:pic>
        <p:nvPicPr>
          <p:cNvPr id="3" name="Picture 2">
            <a:extLst>
              <a:ext uri="{FF2B5EF4-FFF2-40B4-BE49-F238E27FC236}">
                <a16:creationId xmlns:a16="http://schemas.microsoft.com/office/drawing/2014/main" id="{DA3FF8E7-E6EA-4725-ABDE-EE77FA7B10D3}"/>
              </a:ext>
            </a:extLst>
          </p:cNvPr>
          <p:cNvPicPr>
            <a:picLocks noChangeAspect="1"/>
          </p:cNvPicPr>
          <p:nvPr/>
        </p:nvPicPr>
        <p:blipFill>
          <a:blip r:embed="rId2"/>
          <a:stretch>
            <a:fillRect/>
          </a:stretch>
        </p:blipFill>
        <p:spPr>
          <a:xfrm>
            <a:off x="783011" y="-15086"/>
            <a:ext cx="10625968" cy="5275793"/>
          </a:xfrm>
          <a:prstGeom prst="rect">
            <a:avLst/>
          </a:prstGeom>
        </p:spPr>
      </p:pic>
    </p:spTree>
    <p:extLst>
      <p:ext uri="{BB962C8B-B14F-4D97-AF65-F5344CB8AC3E}">
        <p14:creationId xmlns:p14="http://schemas.microsoft.com/office/powerpoint/2010/main" val="396721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1106938" y="301756"/>
            <a:ext cx="10044023" cy="877729"/>
          </a:xfrm>
        </p:spPr>
        <p:txBody>
          <a:bodyPr anchor="ctr">
            <a:normAutofit/>
          </a:bodyPr>
          <a:lstStyle/>
          <a:p>
            <a:r>
              <a:rPr lang="en-US" sz="4000" dirty="0">
                <a:solidFill>
                  <a:srgbClr val="FFFFFF"/>
                </a:solidFill>
              </a:rPr>
              <a:t>Psychology Department</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2291049069"/>
              </p:ext>
            </p:extLst>
          </p:nvPr>
        </p:nvGraphicFramePr>
        <p:xfrm>
          <a:off x="383059" y="1668163"/>
          <a:ext cx="1149178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F22D3CC-5691-495C-8062-A9F790B16264}"/>
              </a:ext>
            </a:extLst>
          </p:cNvPr>
          <p:cNvSpPr txBox="1"/>
          <p:nvPr/>
        </p:nvSpPr>
        <p:spPr>
          <a:xfrm>
            <a:off x="6543038" y="95163"/>
            <a:ext cx="5648960" cy="1477328"/>
          </a:xfrm>
          <a:prstGeom prst="rect">
            <a:avLst/>
          </a:prstGeom>
          <a:solidFill>
            <a:schemeClr val="bg1"/>
          </a:solidFill>
          <a:ln w="15875">
            <a:solidFill>
              <a:srgbClr val="C00000"/>
            </a:solidFill>
          </a:ln>
        </p:spPr>
        <p:txBody>
          <a:bodyPr wrap="square" rtlCol="0">
            <a:spAutoFit/>
          </a:bodyPr>
          <a:lstStyle/>
          <a:p>
            <a:r>
              <a:rPr lang="en-US" u="sng" dirty="0">
                <a:solidFill>
                  <a:srgbClr val="FF0000"/>
                </a:solidFill>
              </a:rPr>
              <a:t>Meeting Notes </a:t>
            </a:r>
            <a:r>
              <a:rPr lang="en-US" dirty="0">
                <a:solidFill>
                  <a:srgbClr val="FF0000"/>
                </a:solidFill>
              </a:rPr>
              <a:t>are found in red text embedded in the PowerPoint. </a:t>
            </a:r>
            <a:r>
              <a:rPr lang="en-US" dirty="0"/>
              <a:t> </a:t>
            </a:r>
          </a:p>
          <a:p>
            <a:r>
              <a:rPr lang="en-US" dirty="0"/>
              <a:t>Attendees: </a:t>
            </a:r>
            <a:r>
              <a:rPr lang="en-US" dirty="0" err="1"/>
              <a:t>Sharona</a:t>
            </a:r>
            <a:r>
              <a:rPr lang="en-US" dirty="0"/>
              <a:t> Atkins, Yun Chu, Kevin Dooley, Renee </a:t>
            </a:r>
            <a:r>
              <a:rPr lang="en-US" dirty="0" err="1"/>
              <a:t>Galbavy</a:t>
            </a:r>
            <a:r>
              <a:rPr lang="en-US" dirty="0"/>
              <a:t>, Chris Gold (Dean), Amy </a:t>
            </a:r>
            <a:r>
              <a:rPr lang="en-US" dirty="0" err="1"/>
              <a:t>Himsel</a:t>
            </a:r>
            <a:r>
              <a:rPr lang="en-US" dirty="0"/>
              <a:t>, Cheryl Kroll, Angela Simon, Michael Wynne, Irena Zugic (Assoc. Dean).</a:t>
            </a:r>
            <a:endParaRPr lang="en-US" dirty="0">
              <a:solidFill>
                <a:srgbClr val="FF0000"/>
              </a:solidFill>
            </a:endParaRPr>
          </a:p>
        </p:txBody>
      </p:sp>
    </p:spTree>
    <p:extLst>
      <p:ext uri="{BB962C8B-B14F-4D97-AF65-F5344CB8AC3E}">
        <p14:creationId xmlns:p14="http://schemas.microsoft.com/office/powerpoint/2010/main" val="175033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2C73CEA-BF8D-4BC8-B398-654336593DD7}"/>
              </a:ext>
            </a:extLst>
          </p:cNvPr>
          <p:cNvSpPr>
            <a:spLocks noChangeArrowheads="1"/>
          </p:cNvSpPr>
          <p:nvPr/>
        </p:nvSpPr>
        <p:spPr bwMode="auto">
          <a:xfrm>
            <a:off x="327992" y="52194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42509FE3-316E-0A1E-C9C8-647B0DDC9722}"/>
              </a:ext>
            </a:extLst>
          </p:cNvPr>
          <p:cNvSpPr txBox="1"/>
          <p:nvPr/>
        </p:nvSpPr>
        <p:spPr>
          <a:xfrm>
            <a:off x="327992" y="86916"/>
            <a:ext cx="11536016" cy="7094250"/>
          </a:xfrm>
          <a:prstGeom prst="rect">
            <a:avLst/>
          </a:prstGeom>
          <a:noFill/>
        </p:spPr>
        <p:txBody>
          <a:bodyPr wrap="square">
            <a:spAutoFit/>
          </a:bodyPr>
          <a:lstStyle/>
          <a:p>
            <a:pPr marL="0" marR="0" algn="ctr">
              <a:spcBef>
                <a:spcPts val="0"/>
              </a:spcBef>
              <a:spcAft>
                <a:spcPts val="0"/>
              </a:spcAft>
            </a:pPr>
            <a:r>
              <a:rPr lang="en-US" sz="1300" b="1" u="sng" dirty="0">
                <a:effectLst/>
                <a:latin typeface="Comic Sans MS" panose="030F0902030302020204" pitchFamily="66" charset="0"/>
                <a:ea typeface="Calibri" panose="020F0502020204030204" pitchFamily="34" charset="0"/>
                <a:cs typeface="Times New Roman" panose="02020603050405020304" pitchFamily="18" charset="0"/>
              </a:rPr>
              <a:t>Counseling Updates for Department Meetings: Spring 2024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b="1" u="none" strike="noStrike"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u="sng"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Transfer Center Events</a:t>
            </a:r>
            <a:r>
              <a:rPr lang="en-US" sz="13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 </a:t>
            </a:r>
            <a:r>
              <a:rPr lang="en-US" sz="1300" b="1" u="sng" dirty="0">
                <a:solidFill>
                  <a:srgbClr val="0563C1"/>
                </a:solidFill>
                <a:effectLst/>
                <a:latin typeface="Comic Sans MS" panose="030F0902030302020204" pitchFamily="66" charset="0"/>
                <a:ea typeface="Calibri" panose="020F0502020204030204" pitchFamily="34" charset="0"/>
                <a:cs typeface="Times New Roman" panose="02020603050405020304" pitchFamily="18" charset="0"/>
                <a:hlinkClick r:id="rId3"/>
              </a:rPr>
              <a:t>https://www.elcamino.edu/academics/transfer-center/events-and-workshops/index.aspx</a:t>
            </a: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The Transfer Center is hosting a number of in person visits this semester, including CSULB on 4/4 from 11-1 and USC on Tuesdays from 1-3 until the end of April.  These are held on the first floor of the Student Services Center. A full list of university visits can be found on the TC website, including those with virtual options.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Students can also attend the </a:t>
            </a:r>
            <a:r>
              <a:rPr lang="en-US" sz="1300" b="1" dirty="0">
                <a:solidFill>
                  <a:srgbClr val="7030A0"/>
                </a:solidFill>
                <a:effectLst/>
                <a:latin typeface="Comic Sans MS" panose="030F0902030302020204" pitchFamily="66" charset="0"/>
                <a:ea typeface="Calibri" panose="020F0502020204030204" pitchFamily="34" charset="0"/>
                <a:cs typeface="Times New Roman" panose="02020603050405020304" pitchFamily="18" charset="0"/>
              </a:rPr>
              <a:t>Spring University Fair</a:t>
            </a: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r>
              <a:rPr lang="en-US" sz="1300" b="1" dirty="0">
                <a:solidFill>
                  <a:srgbClr val="7030A0"/>
                </a:solidFill>
                <a:effectLst/>
                <a:latin typeface="Comic Sans MS" panose="030F0902030302020204" pitchFamily="66" charset="0"/>
                <a:ea typeface="Calibri" panose="020F0502020204030204" pitchFamily="34" charset="0"/>
                <a:cs typeface="Times New Roman" panose="02020603050405020304" pitchFamily="18" charset="0"/>
              </a:rPr>
              <a:t>on Thursday, March 21</a:t>
            </a:r>
            <a:r>
              <a:rPr lang="en-US" sz="1300" b="1" baseline="30000" dirty="0">
                <a:solidFill>
                  <a:srgbClr val="7030A0"/>
                </a:solidFill>
                <a:effectLst/>
                <a:latin typeface="Comic Sans MS" panose="030F0902030302020204" pitchFamily="66" charset="0"/>
                <a:ea typeface="Calibri" panose="020F0502020204030204" pitchFamily="34" charset="0"/>
                <a:cs typeface="Times New Roman" panose="02020603050405020304" pitchFamily="18" charset="0"/>
              </a:rPr>
              <a:t>st</a:t>
            </a:r>
            <a:r>
              <a:rPr lang="en-US" sz="1300" b="1" dirty="0">
                <a:solidFill>
                  <a:srgbClr val="7030A0"/>
                </a:solidFill>
                <a:effectLst/>
                <a:latin typeface="Comic Sans MS" panose="030F0902030302020204" pitchFamily="66" charset="0"/>
                <a:ea typeface="Calibri" panose="020F0502020204030204" pitchFamily="34" charset="0"/>
                <a:cs typeface="Times New Roman" panose="02020603050405020304" pitchFamily="18" charset="0"/>
              </a:rPr>
              <a:t> from 10-2 </a:t>
            </a: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on the library lawn.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u="sng"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Career Center Events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u="sng" dirty="0">
                <a:solidFill>
                  <a:srgbClr val="0563C1"/>
                </a:solidFill>
                <a:effectLst/>
                <a:latin typeface="Comic Sans MS" panose="030F0902030302020204" pitchFamily="66" charset="0"/>
                <a:ea typeface="Calibri" panose="020F0502020204030204" pitchFamily="34" charset="0"/>
                <a:cs typeface="Times New Roman" panose="02020603050405020304" pitchFamily="18" charset="0"/>
                <a:hlinkClick r:id="rId4"/>
              </a:rPr>
              <a:t>www.elcamino.edu/support/careers</a:t>
            </a:r>
            <a:r>
              <a:rPr lang="en-US" sz="1300" b="1" u="sng" dirty="0">
                <a:solidFill>
                  <a:srgbClr val="002060"/>
                </a:solidFill>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Blueprint Job Fair for Youth and Young Adults – April 25</a:t>
            </a:r>
            <a:r>
              <a:rPr lang="en-US" sz="1300" b="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from 10-2 in the Student Services Plaza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The Career Center is also hosting a “What Can I Do With a Major in Psychology?” workshop on Tuesday, April 16</a:t>
            </a:r>
            <a:r>
              <a:rPr lang="en-US" sz="1300" b="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from 1:30-3 pm in SSB 200.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u="sng"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Scheduling Counseling Appointments</a:t>
            </a:r>
            <a:r>
              <a:rPr lang="en-US" sz="1300" b="1"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Arial" panose="020B0604020202020204" pitchFamily="34" charset="0"/>
              </a:rPr>
              <a:t>Now that the first two weeks of the semester have passed, students may book appointments and/or participate in Meta Major Drop Ins. </a:t>
            </a:r>
            <a:r>
              <a:rPr lang="en-US" sz="1300" b="1" dirty="0">
                <a:solidFill>
                  <a:srgbClr val="7030A0"/>
                </a:solidFill>
                <a:effectLst/>
                <a:latin typeface="Comic Sans MS" panose="030F0902030302020204" pitchFamily="66" charset="0"/>
                <a:ea typeface="Calibri" panose="020F0502020204030204" pitchFamily="34" charset="0"/>
              </a:rPr>
              <a:t>Please encourage students to begin their winter/spring planning in March. </a:t>
            </a:r>
            <a:r>
              <a:rPr lang="en-US" sz="1300" b="1" dirty="0">
                <a:effectLst/>
                <a:latin typeface="Comic Sans MS" panose="030F0902030302020204" pitchFamily="66" charset="0"/>
                <a:ea typeface="Calibri" panose="020F0502020204030204" pitchFamily="34" charset="0"/>
              </a:rPr>
              <a:t> Students are able to book appointments via this link:    </a:t>
            </a:r>
            <a:r>
              <a:rPr lang="en-US" sz="1300" b="1" u="sng" dirty="0">
                <a:solidFill>
                  <a:srgbClr val="0563C1"/>
                </a:solidFill>
                <a:effectLst/>
                <a:latin typeface="Comic Sans MS" panose="030F0902030302020204" pitchFamily="66" charset="0"/>
                <a:ea typeface="Calibri" panose="020F0502020204030204" pitchFamily="34" charset="0"/>
                <a:hlinkClick r:id="rId5"/>
              </a:rPr>
              <a:t>https://www.elcamino.edu/support/counseling/appointments.aspx</a:t>
            </a:r>
            <a:r>
              <a:rPr lang="en-US" sz="1300" b="1" dirty="0">
                <a:effectLst/>
                <a:latin typeface="Comic Sans MS" panose="030F0902030302020204" pitchFamily="66" charset="0"/>
                <a:ea typeface="Calibri" panose="020F0502020204030204" pitchFamily="34" charset="0"/>
              </a:rPr>
              <a:t>.</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rPr>
              <a:t> </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rPr>
              <a:t>T</a:t>
            </a:r>
            <a:r>
              <a:rPr lang="en-US" sz="1300" b="1" dirty="0">
                <a:effectLst/>
                <a:latin typeface="Comic Sans MS" panose="030F0902030302020204" pitchFamily="66" charset="0"/>
                <a:ea typeface="Calibri" panose="020F0502020204030204" pitchFamily="34" charset="0"/>
                <a:cs typeface="Arial" panose="020B0604020202020204" pitchFamily="34" charset="0"/>
              </a:rPr>
              <a:t>he Counseling Division will host </a:t>
            </a:r>
            <a:r>
              <a:rPr lang="en-US" sz="1300" b="1" dirty="0">
                <a:solidFill>
                  <a:srgbClr val="7030A0"/>
                </a:solidFill>
                <a:effectLst/>
                <a:latin typeface="Comic Sans MS" panose="030F0902030302020204" pitchFamily="66" charset="0"/>
                <a:ea typeface="Calibri" panose="020F0502020204030204" pitchFamily="34" charset="0"/>
                <a:cs typeface="Arial" panose="020B0604020202020204" pitchFamily="34" charset="0"/>
              </a:rPr>
              <a:t>meta major drop ins</a:t>
            </a:r>
            <a:r>
              <a:rPr lang="en-US" sz="1300" b="1" dirty="0">
                <a:effectLst/>
                <a:latin typeface="Comic Sans MS" panose="030F0902030302020204" pitchFamily="66" charset="0"/>
                <a:ea typeface="Calibri" panose="020F0502020204030204" pitchFamily="34" charset="0"/>
                <a:cs typeface="Arial" panose="020B0604020202020204" pitchFamily="34" charset="0"/>
              </a:rPr>
              <a:t> for quick questions on the following days and times – </a:t>
            </a:r>
            <a:r>
              <a:rPr lang="en-US" sz="1300" b="1" dirty="0">
                <a:solidFill>
                  <a:srgbClr val="2F5496"/>
                </a:solidFill>
                <a:effectLst/>
                <a:latin typeface="Comic Sans MS" panose="030F0902030302020204" pitchFamily="66" charset="0"/>
                <a:ea typeface="Calibri" panose="020F0502020204030204" pitchFamily="34" charset="0"/>
                <a:cs typeface="Arial" panose="020B0604020202020204" pitchFamily="34" charset="0"/>
              </a:rPr>
              <a:t>Tuesdays from 12-1 for BSS</a:t>
            </a:r>
            <a:r>
              <a:rPr lang="en-US" sz="1300" b="1" dirty="0">
                <a:effectLst/>
                <a:latin typeface="Comic Sans MS" panose="030F0902030302020204" pitchFamily="66" charset="0"/>
                <a:ea typeface="Calibri" panose="020F0502020204030204" pitchFamily="34" charset="0"/>
                <a:cs typeface="Arial" panose="020B0604020202020204" pitchFamily="34" charset="0"/>
              </a:rPr>
              <a:t>, HCW, STEM, Creative Arts, and Languages, Composition and Journalism; Tuesdays from 1-2 for Business; Tuesdays from 2-3 for ITEC; and Wednesdays from 4-5 for HCW and STEM again.</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Arial" panose="020B0604020202020204" pitchFamily="34" charset="0"/>
              </a:rPr>
              <a:t> </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b="1" u="sng" dirty="0">
                <a:solidFill>
                  <a:srgbClr val="FF0000"/>
                </a:solidFill>
                <a:effectLst/>
                <a:latin typeface="Comic Sans MS" panose="030F0902030302020204" pitchFamily="66" charset="0"/>
                <a:ea typeface="Calibri" panose="020F0502020204030204" pitchFamily="34" charset="0"/>
                <a:cs typeface="Times New Roman" panose="02020603050405020304" pitchFamily="18" charset="0"/>
              </a:rPr>
              <a:t>Meta Major Outreach for Spring 2024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i="1" dirty="0">
                <a:effectLst/>
                <a:latin typeface="Comic Sans MS" panose="030F0902030302020204" pitchFamily="66" charset="0"/>
                <a:ea typeface="Calibri" panose="020F0502020204030204" pitchFamily="34" charset="0"/>
                <a:cs typeface="Times New Roman" panose="02020603050405020304" pitchFamily="18" charset="0"/>
              </a:rPr>
              <a:t>Our first BSS Meta Major Newsletter has been completed and has been emailed to you.  We will publish this newsletter each semester.  Please feel free to share it with your students on your Canvas webpage. Other planned events include Chat With a Counselor on March 12</a:t>
            </a:r>
            <a:r>
              <a:rPr lang="en-US" sz="1300" b="1" i="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300" b="1" i="1" dirty="0">
                <a:effectLst/>
                <a:latin typeface="Comic Sans MS" panose="030F0902030302020204" pitchFamily="66" charset="0"/>
                <a:ea typeface="Calibri" panose="020F0502020204030204" pitchFamily="34" charset="0"/>
                <a:cs typeface="Times New Roman" panose="02020603050405020304" pitchFamily="18" charset="0"/>
              </a:rPr>
              <a:t>, April 23</a:t>
            </a:r>
            <a:r>
              <a:rPr lang="en-US" sz="1300" b="1" i="1" baseline="30000" dirty="0">
                <a:effectLst/>
                <a:latin typeface="Comic Sans MS" panose="030F0902030302020204" pitchFamily="66" charset="0"/>
                <a:ea typeface="Calibri" panose="020F0502020204030204" pitchFamily="34" charset="0"/>
                <a:cs typeface="Times New Roman" panose="02020603050405020304" pitchFamily="18" charset="0"/>
              </a:rPr>
              <a:t>rd</a:t>
            </a:r>
            <a:r>
              <a:rPr lang="en-US" sz="1300" b="1" i="1" dirty="0">
                <a:effectLst/>
                <a:latin typeface="Comic Sans MS" panose="030F0902030302020204" pitchFamily="66" charset="0"/>
                <a:ea typeface="Calibri" panose="020F0502020204030204" pitchFamily="34" charset="0"/>
                <a:cs typeface="Times New Roman" panose="02020603050405020304" pitchFamily="18" charset="0"/>
              </a:rPr>
              <a:t> and May 7</a:t>
            </a:r>
            <a:r>
              <a:rPr lang="en-US" sz="1300" b="1" i="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300" b="1" i="1" dirty="0">
                <a:effectLst/>
                <a:latin typeface="Comic Sans MS" panose="030F0902030302020204" pitchFamily="66" charset="0"/>
                <a:ea typeface="Calibri" panose="020F0502020204030204" pitchFamily="34" charset="0"/>
                <a:cs typeface="Times New Roman" panose="02020603050405020304" pitchFamily="18" charset="0"/>
              </a:rPr>
              <a:t> from 9:00-11 a.m.; a social work panel on 3/12 from 12-2 in DE 166; a follow up social work university transfer panel on 4/25; a transfer university panel for BSS majors (either in May or in early fall); and continued work on our developing social media page and on our outreach to African American students without an education plan.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i="1" dirty="0">
                <a:solidFill>
                  <a:srgbClr val="000000"/>
                </a:solidFill>
                <a:effectLst/>
                <a:latin typeface="Comic Sans MS" panose="030F0902030302020204" pitchFamily="66"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Arial" panose="020B0604020202020204" pitchFamily="34" charset="0"/>
              </a:rPr>
              <a:t>Thank you!</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94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248631" y="491455"/>
            <a:ext cx="10044023" cy="877729"/>
          </a:xfrm>
        </p:spPr>
        <p:txBody>
          <a:bodyPr anchor="ctr">
            <a:normAutofit/>
          </a:bodyPr>
          <a:lstStyle/>
          <a:p>
            <a:r>
              <a:rPr lang="en-US" sz="4000" dirty="0">
                <a:solidFill>
                  <a:srgbClr val="FFFFFF"/>
                </a:solidFill>
              </a:rPr>
              <a:t>Psychology Department</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2211841743"/>
              </p:ext>
            </p:extLst>
          </p:nvPr>
        </p:nvGraphicFramePr>
        <p:xfrm>
          <a:off x="383059" y="1668163"/>
          <a:ext cx="1149178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5B6DBBA-9A35-424C-A856-046A7509452B}"/>
              </a:ext>
            </a:extLst>
          </p:cNvPr>
          <p:cNvSpPr txBox="1"/>
          <p:nvPr/>
        </p:nvSpPr>
        <p:spPr>
          <a:xfrm>
            <a:off x="5455579" y="71919"/>
            <a:ext cx="6736419" cy="1477328"/>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We are seeing a decrease in fraudulent students, potentially due to various college efforts. State is also using </a:t>
            </a:r>
            <a:r>
              <a:rPr lang="en-US" dirty="0" err="1">
                <a:solidFill>
                  <a:srgbClr val="FF0000"/>
                </a:solidFill>
              </a:rPr>
              <a:t>ID.Me</a:t>
            </a:r>
            <a:r>
              <a:rPr lang="en-US" dirty="0">
                <a:solidFill>
                  <a:srgbClr val="FF0000"/>
                </a:solidFill>
              </a:rPr>
              <a:t> when students enroll to prevent the issue. The Department hasn’t noticed as many this term. Faculty are having students post video assignments in the first week, which seems to help mitigate the issue.</a:t>
            </a:r>
          </a:p>
        </p:txBody>
      </p:sp>
    </p:spTree>
    <p:extLst>
      <p:ext uri="{BB962C8B-B14F-4D97-AF65-F5344CB8AC3E}">
        <p14:creationId xmlns:p14="http://schemas.microsoft.com/office/powerpoint/2010/main" val="282820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685799" y="382224"/>
            <a:ext cx="6757259" cy="877729"/>
          </a:xfrm>
        </p:spPr>
        <p:txBody>
          <a:bodyPr anchor="ctr">
            <a:normAutofit fontScale="90000"/>
          </a:bodyPr>
          <a:lstStyle/>
          <a:p>
            <a:r>
              <a:rPr lang="en-US" sz="4000" dirty="0">
                <a:solidFill>
                  <a:srgbClr val="FFFFFF"/>
                </a:solidFill>
              </a:rPr>
              <a:t>Modality in PSYC Classes</a:t>
            </a:r>
            <a:br>
              <a:rPr lang="en-US" sz="4000" dirty="0">
                <a:solidFill>
                  <a:srgbClr val="FFFFFF"/>
                </a:solidFill>
              </a:rPr>
            </a:br>
            <a:r>
              <a:rPr lang="en-US" sz="4000" dirty="0">
                <a:solidFill>
                  <a:srgbClr val="FFFFFF"/>
                </a:solidFill>
              </a:rPr>
              <a:t>(Spring Week Two)</a:t>
            </a:r>
          </a:p>
        </p:txBody>
      </p:sp>
      <p:pic>
        <p:nvPicPr>
          <p:cNvPr id="4" name="Picture 3">
            <a:extLst>
              <a:ext uri="{FF2B5EF4-FFF2-40B4-BE49-F238E27FC236}">
                <a16:creationId xmlns:a16="http://schemas.microsoft.com/office/drawing/2014/main" id="{C89ADB13-A008-77C1-2769-3C024231E417}"/>
              </a:ext>
            </a:extLst>
          </p:cNvPr>
          <p:cNvPicPr>
            <a:picLocks noChangeAspect="1"/>
          </p:cNvPicPr>
          <p:nvPr/>
        </p:nvPicPr>
        <p:blipFill>
          <a:blip r:embed="rId2"/>
          <a:stretch>
            <a:fillRect/>
          </a:stretch>
        </p:blipFill>
        <p:spPr>
          <a:xfrm>
            <a:off x="10800510" y="267029"/>
            <a:ext cx="1003300" cy="1041400"/>
          </a:xfrm>
          <a:prstGeom prst="rect">
            <a:avLst/>
          </a:prstGeom>
        </p:spPr>
      </p:pic>
      <p:sp>
        <p:nvSpPr>
          <p:cNvPr id="5" name="TextBox 4">
            <a:extLst>
              <a:ext uri="{FF2B5EF4-FFF2-40B4-BE49-F238E27FC236}">
                <a16:creationId xmlns:a16="http://schemas.microsoft.com/office/drawing/2014/main" id="{9E8FEB49-E09A-6C9B-F6CC-ED4051D04173}"/>
              </a:ext>
            </a:extLst>
          </p:cNvPr>
          <p:cNvSpPr txBox="1"/>
          <p:nvPr/>
        </p:nvSpPr>
        <p:spPr>
          <a:xfrm>
            <a:off x="7480282" y="5853779"/>
            <a:ext cx="12971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BSS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Spring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Week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37199D25-8772-A5BD-5769-EC376E4D42EE}"/>
              </a:ext>
            </a:extLst>
          </p:cNvPr>
          <p:cNvGraphicFramePr/>
          <p:nvPr>
            <p:extLst>
              <p:ext uri="{D42A27DB-BD31-4B8C-83A1-F6EECF244321}">
                <p14:modId xmlns:p14="http://schemas.microsoft.com/office/powerpoint/2010/main" val="3113476923"/>
              </p:ext>
            </p:extLst>
          </p:nvPr>
        </p:nvGraphicFramePr>
        <p:xfrm>
          <a:off x="6278253" y="2599408"/>
          <a:ext cx="3549972" cy="3323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AE6F6E-4D0E-9142-B834-00EC48B37C69}"/>
              </a:ext>
            </a:extLst>
          </p:cNvPr>
          <p:cNvSpPr txBox="1"/>
          <p:nvPr/>
        </p:nvSpPr>
        <p:spPr>
          <a:xfrm>
            <a:off x="8337900" y="4176057"/>
            <a:ext cx="801823"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a:t>
            </a:r>
          </a:p>
        </p:txBody>
      </p:sp>
      <p:sp>
        <p:nvSpPr>
          <p:cNvPr id="8" name="TextBox 7">
            <a:extLst>
              <a:ext uri="{FF2B5EF4-FFF2-40B4-BE49-F238E27FC236}">
                <a16:creationId xmlns:a16="http://schemas.microsoft.com/office/drawing/2014/main" id="{1B85D3CD-C031-6903-FF09-903F43C6FBB3}"/>
              </a:ext>
            </a:extLst>
          </p:cNvPr>
          <p:cNvSpPr txBox="1"/>
          <p:nvPr/>
        </p:nvSpPr>
        <p:spPr>
          <a:xfrm>
            <a:off x="6776782" y="2185104"/>
            <a:ext cx="1261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13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Hybrid</a:t>
            </a:r>
          </a:p>
        </p:txBody>
      </p:sp>
      <p:cxnSp>
        <p:nvCxnSpPr>
          <p:cNvPr id="9" name="Straight Arrow Connector 8">
            <a:extLst>
              <a:ext uri="{FF2B5EF4-FFF2-40B4-BE49-F238E27FC236}">
                <a16:creationId xmlns:a16="http://schemas.microsoft.com/office/drawing/2014/main" id="{94CC45DF-9FAE-375E-ECCB-0F7A80638C4F}"/>
              </a:ext>
            </a:extLst>
          </p:cNvPr>
          <p:cNvCxnSpPr>
            <a:cxnSpLocks/>
          </p:cNvCxnSpPr>
          <p:nvPr/>
        </p:nvCxnSpPr>
        <p:spPr>
          <a:xfrm>
            <a:off x="7646197" y="2501675"/>
            <a:ext cx="74356" cy="66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11E4A5-1AD0-7ED5-9BBE-0C28D20B0CD4}"/>
              </a:ext>
            </a:extLst>
          </p:cNvPr>
          <p:cNvSpPr txBox="1"/>
          <p:nvPr/>
        </p:nvSpPr>
        <p:spPr>
          <a:xfrm>
            <a:off x="6771011" y="3696555"/>
            <a:ext cx="63671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OC</a:t>
            </a:r>
          </a:p>
        </p:txBody>
      </p:sp>
      <p:graphicFrame>
        <p:nvGraphicFramePr>
          <p:cNvPr id="11" name="Chart 10">
            <a:extLst>
              <a:ext uri="{FF2B5EF4-FFF2-40B4-BE49-F238E27FC236}">
                <a16:creationId xmlns:a16="http://schemas.microsoft.com/office/drawing/2014/main" id="{3421CBD8-3600-A6C1-CDE9-7A5E6850EC48}"/>
              </a:ext>
            </a:extLst>
          </p:cNvPr>
          <p:cNvGraphicFramePr/>
          <p:nvPr>
            <p:extLst>
              <p:ext uri="{D42A27DB-BD31-4B8C-83A1-F6EECF244321}">
                <p14:modId xmlns:p14="http://schemas.microsoft.com/office/powerpoint/2010/main" val="2007754980"/>
              </p:ext>
            </p:extLst>
          </p:nvPr>
        </p:nvGraphicFramePr>
        <p:xfrm>
          <a:off x="1185885" y="2680899"/>
          <a:ext cx="4126700" cy="33239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0C8B068-00C0-12F4-BC2B-E22F7559A9F4}"/>
              </a:ext>
            </a:extLst>
          </p:cNvPr>
          <p:cNvSpPr txBox="1"/>
          <p:nvPr/>
        </p:nvSpPr>
        <p:spPr>
          <a:xfrm>
            <a:off x="3439867" y="4274242"/>
            <a:ext cx="81144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64.5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a:t>
            </a:r>
          </a:p>
        </p:txBody>
      </p:sp>
      <p:sp>
        <p:nvSpPr>
          <p:cNvPr id="14" name="TextBox 13">
            <a:extLst>
              <a:ext uri="{FF2B5EF4-FFF2-40B4-BE49-F238E27FC236}">
                <a16:creationId xmlns:a16="http://schemas.microsoft.com/office/drawing/2014/main" id="{A1492619-CAF3-38F1-B812-651DCD20A07A}"/>
              </a:ext>
            </a:extLst>
          </p:cNvPr>
          <p:cNvSpPr txBox="1"/>
          <p:nvPr/>
        </p:nvSpPr>
        <p:spPr>
          <a:xfrm>
            <a:off x="2091688" y="3786502"/>
            <a:ext cx="63671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OC</a:t>
            </a:r>
          </a:p>
        </p:txBody>
      </p:sp>
      <p:sp>
        <p:nvSpPr>
          <p:cNvPr id="15" name="TextBox 14">
            <a:extLst>
              <a:ext uri="{FF2B5EF4-FFF2-40B4-BE49-F238E27FC236}">
                <a16:creationId xmlns:a16="http://schemas.microsoft.com/office/drawing/2014/main" id="{0E39E1EF-CEEE-6037-D5AB-BDECC69CB98C}"/>
              </a:ext>
            </a:extLst>
          </p:cNvPr>
          <p:cNvSpPr txBox="1"/>
          <p:nvPr/>
        </p:nvSpPr>
        <p:spPr>
          <a:xfrm>
            <a:off x="1987351" y="2185104"/>
            <a:ext cx="11448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Hybrid</a:t>
            </a:r>
          </a:p>
        </p:txBody>
      </p:sp>
      <p:cxnSp>
        <p:nvCxnSpPr>
          <p:cNvPr id="16" name="Straight Arrow Connector 15">
            <a:extLst>
              <a:ext uri="{FF2B5EF4-FFF2-40B4-BE49-F238E27FC236}">
                <a16:creationId xmlns:a16="http://schemas.microsoft.com/office/drawing/2014/main" id="{669D3C31-9C9F-3BDC-26DB-1830BC2D697D}"/>
              </a:ext>
            </a:extLst>
          </p:cNvPr>
          <p:cNvCxnSpPr>
            <a:cxnSpLocks/>
          </p:cNvCxnSpPr>
          <p:nvPr/>
        </p:nvCxnSpPr>
        <p:spPr>
          <a:xfrm>
            <a:off x="2900542" y="2552414"/>
            <a:ext cx="222252" cy="5599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6FDCE4-33E8-9E7C-8C59-17408E1F0226}"/>
              </a:ext>
            </a:extLst>
          </p:cNvPr>
          <p:cNvSpPr txBox="1"/>
          <p:nvPr/>
        </p:nvSpPr>
        <p:spPr>
          <a:xfrm>
            <a:off x="2600660" y="5853779"/>
            <a:ext cx="12971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PSYC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Spring 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Week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B2A00E8-6D5D-4975-BC3B-A557F8ACF983}"/>
              </a:ext>
            </a:extLst>
          </p:cNvPr>
          <p:cNvSpPr txBox="1"/>
          <p:nvPr/>
        </p:nvSpPr>
        <p:spPr>
          <a:xfrm>
            <a:off x="5574983" y="320696"/>
            <a:ext cx="6517700" cy="1200329"/>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Dean reported that PSYC modality is approx. the same as for the Division, but has more online modality than the college overall. Fill rate online is a lot higher. We are now improving our on campus fill rates as well.</a:t>
            </a:r>
          </a:p>
        </p:txBody>
      </p:sp>
    </p:spTree>
    <p:extLst>
      <p:ext uri="{BB962C8B-B14F-4D97-AF65-F5344CB8AC3E}">
        <p14:creationId xmlns:p14="http://schemas.microsoft.com/office/powerpoint/2010/main" val="32660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P spid="8" grpId="0"/>
      <p:bldP spid="10" grpId="0"/>
      <p:bldGraphic spid="11" grpId="0">
        <p:bldAsOne/>
      </p:bldGraphic>
      <p:bldP spid="13" grpId="0" animBg="1"/>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383059" y="486801"/>
            <a:ext cx="10044023" cy="877729"/>
          </a:xfrm>
        </p:spPr>
        <p:txBody>
          <a:bodyPr anchor="ctr">
            <a:normAutofit/>
          </a:bodyPr>
          <a:lstStyle/>
          <a:p>
            <a:r>
              <a:rPr lang="en-US" sz="4000" dirty="0">
                <a:solidFill>
                  <a:srgbClr val="FFFFFF"/>
                </a:solidFill>
              </a:rPr>
              <a:t>Psychology Department</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1034304917"/>
              </p:ext>
            </p:extLst>
          </p:nvPr>
        </p:nvGraphicFramePr>
        <p:xfrm>
          <a:off x="383059" y="1668163"/>
          <a:ext cx="1149178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AC4042F-97D9-4201-96AE-28FC1E0D6EAD}"/>
              </a:ext>
            </a:extLst>
          </p:cNvPr>
          <p:cNvSpPr txBox="1"/>
          <p:nvPr/>
        </p:nvSpPr>
        <p:spPr>
          <a:xfrm>
            <a:off x="5589142" y="0"/>
            <a:ext cx="6602856" cy="1477328"/>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Annual Planning directions are forthcoming. This is the time when funding should be requested. CIP is the master plan for the college. Dean has been gathering </a:t>
            </a:r>
            <a:r>
              <a:rPr lang="en-US">
                <a:solidFill>
                  <a:srgbClr val="FF0000"/>
                </a:solidFill>
              </a:rPr>
              <a:t>all the program </a:t>
            </a:r>
            <a:r>
              <a:rPr lang="en-US" dirty="0">
                <a:solidFill>
                  <a:srgbClr val="FF0000"/>
                </a:solidFill>
              </a:rPr>
              <a:t>descriptions from past program reviews. Dean plans to email faculty by COB today. Faculty should review the information upon receipt.</a:t>
            </a:r>
          </a:p>
        </p:txBody>
      </p:sp>
    </p:spTree>
    <p:extLst>
      <p:ext uri="{BB962C8B-B14F-4D97-AF65-F5344CB8AC3E}">
        <p14:creationId xmlns:p14="http://schemas.microsoft.com/office/powerpoint/2010/main" val="41614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685799" y="382224"/>
            <a:ext cx="6757259" cy="877729"/>
          </a:xfrm>
        </p:spPr>
        <p:txBody>
          <a:bodyPr anchor="ctr">
            <a:normAutofit/>
          </a:bodyPr>
          <a:lstStyle/>
          <a:p>
            <a:r>
              <a:rPr lang="en-US" sz="4000" dirty="0">
                <a:solidFill>
                  <a:srgbClr val="FFFFFF"/>
                </a:solidFill>
              </a:rPr>
              <a:t>Program Business</a:t>
            </a:r>
          </a:p>
        </p:txBody>
      </p:sp>
      <p:sp>
        <p:nvSpPr>
          <p:cNvPr id="4" name="TextBox 3">
            <a:extLst>
              <a:ext uri="{FF2B5EF4-FFF2-40B4-BE49-F238E27FC236}">
                <a16:creationId xmlns:a16="http://schemas.microsoft.com/office/drawing/2014/main" id="{30C6609B-B86F-4301-23B5-867DAF562226}"/>
              </a:ext>
            </a:extLst>
          </p:cNvPr>
          <p:cNvSpPr txBox="1"/>
          <p:nvPr/>
        </p:nvSpPr>
        <p:spPr>
          <a:xfrm>
            <a:off x="283928" y="1945844"/>
            <a:ext cx="6169798" cy="4201150"/>
          </a:xfrm>
          <a:prstGeom prst="rect">
            <a:avLst/>
          </a:prstGeom>
          <a:noFill/>
          <a:ln w="28575">
            <a:solidFill>
              <a:schemeClr val="accent1"/>
            </a:solidFill>
          </a:ln>
        </p:spPr>
        <p:txBody>
          <a:bodyPr wrap="square" rtlCol="0">
            <a:spAutoFit/>
          </a:bodyPr>
          <a:lstStyle/>
          <a:p>
            <a:pPr algn="ctr" defTabSz="795528">
              <a:spcAft>
                <a:spcPts val="600"/>
              </a:spcAft>
            </a:pPr>
            <a:r>
              <a:rPr lang="en-US" b="1" u="sng" dirty="0"/>
              <a:t>SLO Assessment</a:t>
            </a:r>
            <a:endParaRPr lang="en-US" b="1" u="sng" kern="1200" dirty="0">
              <a:solidFill>
                <a:schemeClr val="tx1"/>
              </a:solidFill>
              <a:latin typeface="+mn-lt"/>
              <a:ea typeface="+mn-ea"/>
              <a:cs typeface="+mn-cs"/>
            </a:endParaRPr>
          </a:p>
          <a:p>
            <a:pPr defTabSz="795528">
              <a:spcAft>
                <a:spcPts val="600"/>
              </a:spcAft>
            </a:pPr>
            <a:r>
              <a:rPr lang="en-US" b="1" u="sng" kern="1200" dirty="0">
                <a:solidFill>
                  <a:schemeClr val="tx1"/>
                </a:solidFill>
                <a:latin typeface="+mn-lt"/>
                <a:ea typeface="+mn-ea"/>
                <a:cs typeface="+mn-cs"/>
              </a:rPr>
              <a:t>Fall 2023</a:t>
            </a:r>
            <a:endParaRPr lang="en-US" kern="1200" dirty="0">
              <a:solidFill>
                <a:schemeClr val="tx1"/>
              </a:solidFill>
              <a:latin typeface="+mn-lt"/>
              <a:ea typeface="+mn-ea"/>
              <a:cs typeface="+mn-cs"/>
            </a:endParaRPr>
          </a:p>
          <a:p>
            <a:r>
              <a:rPr lang="en-US" dirty="0">
                <a:solidFill>
                  <a:srgbClr val="FF0000"/>
                </a:solidFill>
              </a:rPr>
              <a:t>PSYC 101 SLOs 1,2,3 - Julio</a:t>
            </a:r>
          </a:p>
          <a:p>
            <a:r>
              <a:rPr lang="en-US" dirty="0">
                <a:solidFill>
                  <a:srgbClr val="FF0000"/>
                </a:solidFill>
              </a:rPr>
              <a:t>PSYC 101H SLOs 1,2,3 – Amy is waiting for data, just about done!</a:t>
            </a:r>
          </a:p>
          <a:p>
            <a:r>
              <a:rPr lang="en-US" dirty="0">
                <a:solidFill>
                  <a:srgbClr val="FF0000"/>
                </a:solidFill>
              </a:rPr>
              <a:t>PSYC 108 SLOs 1,2,3 - Julio</a:t>
            </a:r>
          </a:p>
          <a:p>
            <a:pPr marL="0" marR="0">
              <a:spcBef>
                <a:spcPts val="0"/>
              </a:spcBef>
              <a:spcAft>
                <a:spcPts val="0"/>
              </a:spcAft>
            </a:pPr>
            <a:endParaRPr lang="en-US" dirty="0">
              <a:effectLst/>
              <a:latin typeface="Calibri" panose="020F0502020204030204" pitchFamily="34" charset="0"/>
              <a:ea typeface="Aptos" panose="020B0004020202020204" pitchFamily="34" charset="0"/>
            </a:endParaRPr>
          </a:p>
          <a:p>
            <a:pPr defTabSz="795528">
              <a:spcAft>
                <a:spcPts val="600"/>
              </a:spcAft>
            </a:pPr>
            <a:r>
              <a:rPr lang="en-US" b="1" u="sng" dirty="0">
                <a:solidFill>
                  <a:srgbClr val="000000"/>
                </a:solidFill>
                <a:latin typeface="Calibri" panose="020F0502020204030204" pitchFamily="34" charset="0"/>
              </a:rPr>
              <a:t>Spring 2024</a:t>
            </a:r>
          </a:p>
          <a:p>
            <a:r>
              <a:rPr lang="en-US" dirty="0"/>
              <a:t>PSYC 102 – Julio</a:t>
            </a:r>
          </a:p>
          <a:p>
            <a:r>
              <a:rPr lang="en-US" dirty="0"/>
              <a:t>PSYC 107 – Yun</a:t>
            </a:r>
          </a:p>
          <a:p>
            <a:r>
              <a:rPr lang="en-US" dirty="0"/>
              <a:t>PSYC 109B – Kevin</a:t>
            </a:r>
          </a:p>
          <a:p>
            <a:r>
              <a:rPr lang="en-US" dirty="0"/>
              <a:t>PSYC 112 – Angela</a:t>
            </a:r>
          </a:p>
          <a:p>
            <a:r>
              <a:rPr lang="en-US" dirty="0"/>
              <a:t>PSYC 115 – Renee</a:t>
            </a:r>
          </a:p>
          <a:p>
            <a:r>
              <a:rPr lang="en-US" dirty="0"/>
              <a:t>PSYC 116 – Amy</a:t>
            </a:r>
          </a:p>
          <a:p>
            <a:r>
              <a:rPr lang="en-US" dirty="0"/>
              <a:t>PSYC 125 – Amy</a:t>
            </a:r>
          </a:p>
        </p:txBody>
      </p:sp>
      <p:sp>
        <p:nvSpPr>
          <p:cNvPr id="5" name="TextBox 4">
            <a:extLst>
              <a:ext uri="{FF2B5EF4-FFF2-40B4-BE49-F238E27FC236}">
                <a16:creationId xmlns:a16="http://schemas.microsoft.com/office/drawing/2014/main" id="{8C95600A-8A67-0BB1-AB9A-D254D444A76A}"/>
              </a:ext>
            </a:extLst>
          </p:cNvPr>
          <p:cNvSpPr txBox="1"/>
          <p:nvPr/>
        </p:nvSpPr>
        <p:spPr>
          <a:xfrm>
            <a:off x="6754407" y="1945844"/>
            <a:ext cx="5136911" cy="1210139"/>
          </a:xfrm>
          <a:prstGeom prst="rect">
            <a:avLst/>
          </a:prstGeom>
          <a:noFill/>
          <a:ln w="28575">
            <a:solidFill>
              <a:schemeClr val="accent1"/>
            </a:solidFill>
          </a:ln>
        </p:spPr>
        <p:txBody>
          <a:bodyPr wrap="square" rtlCol="0">
            <a:spAutoFit/>
          </a:bodyPr>
          <a:lstStyle/>
          <a:p>
            <a:pPr algn="ctr" defTabSz="795528">
              <a:spcAft>
                <a:spcPts val="600"/>
              </a:spcAft>
            </a:pPr>
            <a:r>
              <a:rPr lang="en-US" sz="2088" b="1" u="sng" kern="1200" dirty="0">
                <a:solidFill>
                  <a:schemeClr val="tx1"/>
                </a:solidFill>
                <a:latin typeface="+mn-lt"/>
                <a:ea typeface="+mn-ea"/>
                <a:cs typeface="+mn-cs"/>
              </a:rPr>
              <a:t>Curriculum</a:t>
            </a:r>
          </a:p>
          <a:p>
            <a:pPr defTabSz="795528">
              <a:spcAft>
                <a:spcPts val="600"/>
              </a:spcAft>
            </a:pPr>
            <a:r>
              <a:rPr lang="en-US" sz="2088" kern="1200" dirty="0">
                <a:solidFill>
                  <a:srgbClr val="FF0000"/>
                </a:solidFill>
                <a:latin typeface="+mn-lt"/>
                <a:ea typeface="+mn-ea"/>
                <a:cs typeface="+mn-cs"/>
              </a:rPr>
              <a:t>None!</a:t>
            </a:r>
          </a:p>
          <a:p>
            <a:pPr defTabSz="795528">
              <a:spcAft>
                <a:spcPts val="600"/>
              </a:spcAft>
            </a:pPr>
            <a:endParaRPr lang="en-US" sz="2088" kern="1200" dirty="0">
              <a:solidFill>
                <a:schemeClr val="tx1"/>
              </a:solidFill>
              <a:latin typeface="+mn-lt"/>
              <a:ea typeface="+mn-ea"/>
              <a:cs typeface="+mn-cs"/>
            </a:endParaRPr>
          </a:p>
        </p:txBody>
      </p:sp>
      <p:sp>
        <p:nvSpPr>
          <p:cNvPr id="6" name="Rectangle 5">
            <a:extLst>
              <a:ext uri="{FF2B5EF4-FFF2-40B4-BE49-F238E27FC236}">
                <a16:creationId xmlns:a16="http://schemas.microsoft.com/office/drawing/2014/main" id="{01F9B5AC-0234-C1AC-6F8E-8849ED3E018C}"/>
              </a:ext>
            </a:extLst>
          </p:cNvPr>
          <p:cNvSpPr/>
          <p:nvPr/>
        </p:nvSpPr>
        <p:spPr>
          <a:xfrm>
            <a:off x="6737654" y="3429000"/>
            <a:ext cx="5022010" cy="923330"/>
          </a:xfrm>
          <a:prstGeom prst="rect">
            <a:avLst/>
          </a:prstGeom>
          <a:ln w="12700">
            <a:solidFill>
              <a:schemeClr val="accent1">
                <a:lumMod val="75000"/>
              </a:schemeClr>
            </a:solidFill>
          </a:ln>
        </p:spPr>
        <p:txBody>
          <a:bodyPr wrap="square">
            <a:spAutoFit/>
          </a:bodyPr>
          <a:lstStyle/>
          <a:p>
            <a:r>
              <a:rPr lang="en-US" b="1" u="sng" dirty="0">
                <a:latin typeface="Calibri" panose="020F0502020204030204" pitchFamily="34" charset="0"/>
                <a:ea typeface="Calibri" panose="020F0502020204030204" pitchFamily="34" charset="0"/>
              </a:rPr>
              <a:t>Program Review</a:t>
            </a:r>
            <a:endParaRPr lang="en-US" u="sng"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Last completed:  Spring 2023 </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Next due:  Spring 2027</a:t>
            </a:r>
          </a:p>
        </p:txBody>
      </p:sp>
      <p:sp>
        <p:nvSpPr>
          <p:cNvPr id="7" name="Rectangle 6">
            <a:extLst>
              <a:ext uri="{FF2B5EF4-FFF2-40B4-BE49-F238E27FC236}">
                <a16:creationId xmlns:a16="http://schemas.microsoft.com/office/drawing/2014/main" id="{0B9DB0EB-7AC6-A8AE-8040-E86C2DD09F72}"/>
              </a:ext>
            </a:extLst>
          </p:cNvPr>
          <p:cNvSpPr/>
          <p:nvPr/>
        </p:nvSpPr>
        <p:spPr>
          <a:xfrm>
            <a:off x="6754407" y="4848966"/>
            <a:ext cx="5022011" cy="1754326"/>
          </a:xfrm>
          <a:prstGeom prst="rect">
            <a:avLst/>
          </a:prstGeom>
          <a:ln w="12700">
            <a:solidFill>
              <a:schemeClr val="accent1">
                <a:lumMod val="75000"/>
              </a:schemeClr>
            </a:solidFill>
          </a:ln>
        </p:spPr>
        <p:txBody>
          <a:bodyPr wrap="square">
            <a:spAutoFit/>
          </a:bodyPr>
          <a:lstStyle/>
          <a:p>
            <a:r>
              <a:rPr lang="en-US" b="1" u="sng" dirty="0">
                <a:latin typeface="Calibri" panose="020F0502020204030204" pitchFamily="34" charset="0"/>
                <a:ea typeface="Calibri" panose="020F0502020204030204" pitchFamily="34" charset="0"/>
              </a:rPr>
              <a:t>Committee Assignments</a:t>
            </a:r>
            <a:endParaRPr lang="en-US" u="sng"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Division Council – Dr. Wynne</a:t>
            </a:r>
            <a:r>
              <a:rPr lang="en-US" dirty="0">
                <a:solidFill>
                  <a:srgbClr val="FF0000"/>
                </a:solidFill>
                <a:latin typeface="Calibri" panose="020F0502020204030204" pitchFamily="34" charset="0"/>
                <a:ea typeface="Calibri" panose="020F0502020204030204" pitchFamily="34" charset="0"/>
              </a:rPr>
              <a:t>/Renee</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BSS Curriculum Committee – Amy Himsel</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BSS SLO/Assessment Committee – Amy</a:t>
            </a:r>
            <a:r>
              <a:rPr lang="en-US" dirty="0">
                <a:solidFill>
                  <a:srgbClr val="FF0000"/>
                </a:solidFill>
                <a:latin typeface="Calibri" panose="020F0502020204030204" pitchFamily="34" charset="0"/>
                <a:ea typeface="Calibri" panose="020F0502020204030204" pitchFamily="34" charset="0"/>
              </a:rPr>
              <a:t>/Angela</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BSS Load Committee – </a:t>
            </a:r>
            <a:r>
              <a:rPr lang="en-US" dirty="0">
                <a:solidFill>
                  <a:srgbClr val="FF0000"/>
                </a:solidFill>
                <a:latin typeface="Calibri" panose="020F0502020204030204" pitchFamily="34" charset="0"/>
                <a:ea typeface="Calibri" panose="020F0502020204030204" pitchFamily="34" charset="0"/>
              </a:rPr>
              <a:t>Julio</a:t>
            </a:r>
          </a:p>
          <a:p>
            <a:pPr marL="342900" indent="-34290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rPr>
              <a:t>BSS Success Team - Kevin</a:t>
            </a:r>
          </a:p>
        </p:txBody>
      </p:sp>
      <p:sp>
        <p:nvSpPr>
          <p:cNvPr id="11" name="TextBox 10">
            <a:extLst>
              <a:ext uri="{FF2B5EF4-FFF2-40B4-BE49-F238E27FC236}">
                <a16:creationId xmlns:a16="http://schemas.microsoft.com/office/drawing/2014/main" id="{AEA906CB-C5DD-4259-AFC6-2DFE8AE20729}"/>
              </a:ext>
            </a:extLst>
          </p:cNvPr>
          <p:cNvSpPr txBox="1"/>
          <p:nvPr/>
        </p:nvSpPr>
        <p:spPr>
          <a:xfrm>
            <a:off x="5574983" y="166582"/>
            <a:ext cx="6295575" cy="646331"/>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The Psychology faculty reviewed their committee representation and SLO course assignments for accuracy. </a:t>
            </a:r>
          </a:p>
        </p:txBody>
      </p:sp>
    </p:spTree>
    <p:extLst>
      <p:ext uri="{BB962C8B-B14F-4D97-AF65-F5344CB8AC3E}">
        <p14:creationId xmlns:p14="http://schemas.microsoft.com/office/powerpoint/2010/main" val="417953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09EC7-C61D-EA41-97D9-19A0A764B470}"/>
              </a:ext>
            </a:extLst>
          </p:cNvPr>
          <p:cNvSpPr>
            <a:spLocks noGrp="1"/>
          </p:cNvSpPr>
          <p:nvPr>
            <p:ph type="title"/>
          </p:nvPr>
        </p:nvSpPr>
        <p:spPr>
          <a:xfrm>
            <a:off x="281176" y="265178"/>
            <a:ext cx="10515600" cy="1325563"/>
          </a:xfrm>
        </p:spPr>
        <p:txBody>
          <a:bodyPr>
            <a:normAutofit/>
          </a:bodyPr>
          <a:lstStyle/>
          <a:p>
            <a:r>
              <a:rPr lang="en-US" sz="4000" dirty="0"/>
              <a:t>                  Announcements</a:t>
            </a:r>
          </a:p>
        </p:txBody>
      </p:sp>
      <p:pic>
        <p:nvPicPr>
          <p:cNvPr id="2" name="Picture 1">
            <a:extLst>
              <a:ext uri="{FF2B5EF4-FFF2-40B4-BE49-F238E27FC236}">
                <a16:creationId xmlns:a16="http://schemas.microsoft.com/office/drawing/2014/main" id="{77AC50C8-5C59-22F8-1740-65659F75EB7C}"/>
              </a:ext>
            </a:extLst>
          </p:cNvPr>
          <p:cNvPicPr>
            <a:picLocks noChangeAspect="1"/>
          </p:cNvPicPr>
          <p:nvPr/>
        </p:nvPicPr>
        <p:blipFill>
          <a:blip r:embed="rId2"/>
          <a:stretch>
            <a:fillRect/>
          </a:stretch>
        </p:blipFill>
        <p:spPr>
          <a:xfrm>
            <a:off x="3075025" y="1831511"/>
            <a:ext cx="6501296" cy="4930758"/>
          </a:xfrm>
          <a:prstGeom prst="rect">
            <a:avLst/>
          </a:prstGeom>
        </p:spPr>
      </p:pic>
      <p:sp>
        <p:nvSpPr>
          <p:cNvPr id="3" name="TextBox 2">
            <a:extLst>
              <a:ext uri="{FF2B5EF4-FFF2-40B4-BE49-F238E27FC236}">
                <a16:creationId xmlns:a16="http://schemas.microsoft.com/office/drawing/2014/main" id="{D1B0EE0C-1EF3-45EE-7134-BC02AC1C6155}"/>
              </a:ext>
            </a:extLst>
          </p:cNvPr>
          <p:cNvSpPr txBox="1"/>
          <p:nvPr/>
        </p:nvSpPr>
        <p:spPr>
          <a:xfrm>
            <a:off x="6325673" y="604793"/>
            <a:ext cx="5614416" cy="923330"/>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Congratulations to Drs. Wynne and Simon on their well-earned and </a:t>
            </a:r>
            <a:r>
              <a:rPr lang="en-US">
                <a:solidFill>
                  <a:srgbClr val="FF0000"/>
                </a:solidFill>
              </a:rPr>
              <a:t>deserved upcoming retirement</a:t>
            </a:r>
            <a:r>
              <a:rPr lang="en-US" dirty="0">
                <a:solidFill>
                  <a:srgbClr val="FF0000"/>
                </a:solidFill>
              </a:rPr>
              <a:t>!</a:t>
            </a:r>
          </a:p>
        </p:txBody>
      </p:sp>
    </p:spTree>
    <p:extLst>
      <p:ext uri="{BB962C8B-B14F-4D97-AF65-F5344CB8AC3E}">
        <p14:creationId xmlns:p14="http://schemas.microsoft.com/office/powerpoint/2010/main" val="42127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931e994-e6d3-4300-856d-b2b971b8f1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69D9347F5AFA4D8692FBB46C69E792" ma:contentTypeVersion="18" ma:contentTypeDescription="Create a new document." ma:contentTypeScope="" ma:versionID="ed39e236e443ffda1a41bbf0918c185e">
  <xsd:schema xmlns:xsd="http://www.w3.org/2001/XMLSchema" xmlns:xs="http://www.w3.org/2001/XMLSchema" xmlns:p="http://schemas.microsoft.com/office/2006/metadata/properties" xmlns:ns3="0931e994-e6d3-4300-856d-b2b971b8f134" xmlns:ns4="6d4c085d-c9ea-458a-a43a-bf1021d0c369" targetNamespace="http://schemas.microsoft.com/office/2006/metadata/properties" ma:root="true" ma:fieldsID="6d5e40ef00ccb0f0da5d0f27670d6a08" ns3:_="" ns4:_="">
    <xsd:import namespace="0931e994-e6d3-4300-856d-b2b971b8f134"/>
    <xsd:import namespace="6d4c085d-c9ea-458a-a43a-bf1021d0c3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1e994-e6d3-4300-856d-b2b971b8f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4c085d-c9ea-458a-a43a-bf1021d0c3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9AEB0-81CF-491A-BCAC-B5A3569464E4}">
  <ds:schemaRefs>
    <ds:schemaRef ds:uri="http://schemas.microsoft.com/sharepoint/v3/contenttype/forms"/>
  </ds:schemaRefs>
</ds:datastoreItem>
</file>

<file path=customXml/itemProps2.xml><?xml version="1.0" encoding="utf-8"?>
<ds:datastoreItem xmlns:ds="http://schemas.openxmlformats.org/officeDocument/2006/customXml" ds:itemID="{6411BCA8-18D5-4035-99A4-D9907DB4E608}">
  <ds:schemaRefs>
    <ds:schemaRef ds:uri="http://www.w3.org/XML/1998/namespace"/>
    <ds:schemaRef ds:uri="http://schemas.openxmlformats.org/package/2006/metadata/core-properties"/>
    <ds:schemaRef ds:uri="6d4c085d-c9ea-458a-a43a-bf1021d0c369"/>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0931e994-e6d3-4300-856d-b2b971b8f134"/>
    <ds:schemaRef ds:uri="http://purl.org/dc/dcmitype/"/>
  </ds:schemaRefs>
</ds:datastoreItem>
</file>

<file path=customXml/itemProps3.xml><?xml version="1.0" encoding="utf-8"?>
<ds:datastoreItem xmlns:ds="http://schemas.openxmlformats.org/officeDocument/2006/customXml" ds:itemID="{8AB2B29E-D829-4ABD-8C6C-DF4DC78FE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1e994-e6d3-4300-856d-b2b971b8f134"/>
    <ds:schemaRef ds:uri="6d4c085d-c9ea-458a-a43a-bf1021d0c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TotalTime>
  <Words>983</Words>
  <Application>Microsoft Office PowerPoint</Application>
  <PresentationFormat>Widescreen</PresentationFormat>
  <Paragraphs>103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Calibri Light</vt:lpstr>
      <vt:lpstr>Comic Sans MS</vt:lpstr>
      <vt:lpstr>Times New Roman</vt:lpstr>
      <vt:lpstr>Office Theme</vt:lpstr>
      <vt:lpstr>Psychology</vt:lpstr>
      <vt:lpstr>Psychology Department</vt:lpstr>
      <vt:lpstr>PowerPoint Presentation</vt:lpstr>
      <vt:lpstr>Psychology Department</vt:lpstr>
      <vt:lpstr>Modality in PSYC Classes (Spring Week Two)</vt:lpstr>
      <vt:lpstr>Psychology Department</vt:lpstr>
      <vt:lpstr>Program Business</vt:lpstr>
      <vt:lpstr>                  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Zugic, Irena</cp:lastModifiedBy>
  <cp:revision>28</cp:revision>
  <cp:lastPrinted>2023-11-05T12:43:25Z</cp:lastPrinted>
  <dcterms:created xsi:type="dcterms:W3CDTF">2021-02-06T12:58:35Z</dcterms:created>
  <dcterms:modified xsi:type="dcterms:W3CDTF">2024-03-12T17:37:26Z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0x010100C369D9347F5AFA4D8692FBB46C69E792</vt:lpwstr>
  </property>
</Properties>
</file>