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1"/>
  </p:sldMasterIdLst>
  <p:notesMasterIdLst>
    <p:notesMasterId r:id="rId28"/>
  </p:notesMasterIdLst>
  <p:handoutMasterIdLst>
    <p:handoutMasterId r:id="rId29"/>
  </p:handoutMasterIdLst>
  <p:sldIdLst>
    <p:sldId id="418" r:id="rId2"/>
    <p:sldId id="257" r:id="rId3"/>
    <p:sldId id="314" r:id="rId4"/>
    <p:sldId id="340" r:id="rId5"/>
    <p:sldId id="390" r:id="rId6"/>
    <p:sldId id="391" r:id="rId7"/>
    <p:sldId id="393" r:id="rId8"/>
    <p:sldId id="399" r:id="rId9"/>
    <p:sldId id="368" r:id="rId10"/>
    <p:sldId id="274" r:id="rId11"/>
    <p:sldId id="404" r:id="rId12"/>
    <p:sldId id="410" r:id="rId13"/>
    <p:sldId id="370" r:id="rId14"/>
    <p:sldId id="412" r:id="rId15"/>
    <p:sldId id="397" r:id="rId16"/>
    <p:sldId id="301" r:id="rId17"/>
    <p:sldId id="316" r:id="rId18"/>
    <p:sldId id="414" r:id="rId19"/>
    <p:sldId id="387" r:id="rId20"/>
    <p:sldId id="416" r:id="rId21"/>
    <p:sldId id="415" r:id="rId22"/>
    <p:sldId id="417" r:id="rId23"/>
    <p:sldId id="406" r:id="rId24"/>
    <p:sldId id="407" r:id="rId25"/>
    <p:sldId id="409" r:id="rId26"/>
    <p:sldId id="306" r:id="rId27"/>
  </p:sldIdLst>
  <p:sldSz cx="9144000" cy="6858000" type="screen4x3"/>
  <p:notesSz cx="68580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58" autoAdjust="0"/>
  </p:normalViewPr>
  <p:slideViewPr>
    <p:cSldViewPr snapToGrid="0">
      <p:cViewPr varScale="1">
        <p:scale>
          <a:sx n="74" d="100"/>
          <a:sy n="74" d="100"/>
        </p:scale>
        <p:origin x="10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1429" tIns="45715" rIns="91429" bIns="45715" rtlCol="0"/>
          <a:lstStyle>
            <a:lvl1pPr algn="r">
              <a:defRPr sz="1200"/>
            </a:lvl1pPr>
          </a:lstStyle>
          <a:p>
            <a:fld id="{5A5F7256-7716-419B-A67C-0E60B508AC89}" type="datetimeFigureOut">
              <a:rPr lang="en-US" smtClean="0"/>
              <a:t>8/16/2017</a:t>
            </a:fld>
            <a:endParaRPr lang="en-US"/>
          </a:p>
        </p:txBody>
      </p:sp>
      <p:sp>
        <p:nvSpPr>
          <p:cNvPr id="4" name="Footer Placeholder 3"/>
          <p:cNvSpPr>
            <a:spLocks noGrp="1"/>
          </p:cNvSpPr>
          <p:nvPr>
            <p:ph type="ftr" sz="quarter" idx="2"/>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3"/>
          </a:xfrm>
          <a:prstGeom prst="rect">
            <a:avLst/>
          </a:prstGeom>
        </p:spPr>
        <p:txBody>
          <a:bodyPr vert="horz" lIns="91429" tIns="45715" rIns="91429" bIns="45715" rtlCol="0" anchor="b"/>
          <a:lstStyle>
            <a:lvl1pPr algn="r">
              <a:defRPr sz="1200"/>
            </a:lvl1pPr>
          </a:lstStyle>
          <a:p>
            <a:fld id="{0477DDDD-0D76-4E36-ABBD-E5DE0F43DB19}" type="slidenum">
              <a:rPr lang="en-US" smtClean="0"/>
              <a:t>‹#›</a:t>
            </a:fld>
            <a:endParaRPr lang="en-US"/>
          </a:p>
        </p:txBody>
      </p:sp>
    </p:spTree>
    <p:extLst>
      <p:ext uri="{BB962C8B-B14F-4D97-AF65-F5344CB8AC3E}">
        <p14:creationId xmlns:p14="http://schemas.microsoft.com/office/powerpoint/2010/main" val="393289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1429" tIns="45715" rIns="91429"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66434"/>
          </a:xfrm>
          <a:prstGeom prst="rect">
            <a:avLst/>
          </a:prstGeom>
        </p:spPr>
        <p:txBody>
          <a:bodyPr vert="horz" lIns="91429" tIns="45715" rIns="91429" bIns="45715" rtlCol="0"/>
          <a:lstStyle>
            <a:lvl1pPr algn="r">
              <a:defRPr sz="1200"/>
            </a:lvl1pPr>
          </a:lstStyle>
          <a:p>
            <a:fld id="{E012693C-D338-4AFC-B7A4-091B0C228124}" type="datetimeFigureOut">
              <a:rPr lang="en-US" smtClean="0"/>
              <a:t>8/16/2017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29" tIns="45715" rIns="91429"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71800" cy="466433"/>
          </a:xfrm>
          <a:prstGeom prst="rect">
            <a:avLst/>
          </a:prstGeom>
        </p:spPr>
        <p:txBody>
          <a:bodyPr vert="horz" lIns="91429" tIns="45715" rIns="91429"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8"/>
            <a:ext cx="2971800" cy="466433"/>
          </a:xfrm>
          <a:prstGeom prst="rect">
            <a:avLst/>
          </a:prstGeom>
        </p:spPr>
        <p:txBody>
          <a:bodyPr vert="horz" lIns="91429" tIns="45715" rIns="91429" bIns="45715" rtlCol="0" anchor="b"/>
          <a:lstStyle>
            <a:lvl1pPr algn="r">
              <a:defRPr sz="1200"/>
            </a:lvl1pPr>
          </a:lstStyle>
          <a:p>
            <a:fld id="{B84A4A27-DC68-400F-ABD7-FA2FF2FA4928}" type="slidenum">
              <a:rPr lang="en-US" smtClean="0"/>
              <a:t>‹#›</a:t>
            </a:fld>
            <a:endParaRPr lang="en-US"/>
          </a:p>
        </p:txBody>
      </p:sp>
    </p:spTree>
    <p:extLst>
      <p:ext uri="{BB962C8B-B14F-4D97-AF65-F5344CB8AC3E}">
        <p14:creationId xmlns:p14="http://schemas.microsoft.com/office/powerpoint/2010/main" val="253478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A4A27-DC68-400F-ABD7-FA2FF2FA4928}" type="slidenum">
              <a:rPr lang="en-US" smtClean="0"/>
              <a:t>2</a:t>
            </a:fld>
            <a:endParaRPr lang="en-US"/>
          </a:p>
        </p:txBody>
      </p:sp>
    </p:spTree>
    <p:extLst>
      <p:ext uri="{BB962C8B-B14F-4D97-AF65-F5344CB8AC3E}">
        <p14:creationId xmlns:p14="http://schemas.microsoft.com/office/powerpoint/2010/main" val="7173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23</a:t>
            </a:fld>
            <a:endParaRPr lang="en-US"/>
          </a:p>
        </p:txBody>
      </p:sp>
    </p:spTree>
    <p:extLst>
      <p:ext uri="{BB962C8B-B14F-4D97-AF65-F5344CB8AC3E}">
        <p14:creationId xmlns:p14="http://schemas.microsoft.com/office/powerpoint/2010/main" val="43367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24</a:t>
            </a:fld>
            <a:endParaRPr lang="en-US"/>
          </a:p>
        </p:txBody>
      </p:sp>
    </p:spTree>
    <p:extLst>
      <p:ext uri="{BB962C8B-B14F-4D97-AF65-F5344CB8AC3E}">
        <p14:creationId xmlns:p14="http://schemas.microsoft.com/office/powerpoint/2010/main" val="126698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25</a:t>
            </a:fld>
            <a:endParaRPr lang="en-US"/>
          </a:p>
        </p:txBody>
      </p:sp>
    </p:spTree>
    <p:extLst>
      <p:ext uri="{BB962C8B-B14F-4D97-AF65-F5344CB8AC3E}">
        <p14:creationId xmlns:p14="http://schemas.microsoft.com/office/powerpoint/2010/main" val="137564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10</a:t>
            </a:fld>
            <a:endParaRPr lang="en-US"/>
          </a:p>
        </p:txBody>
      </p:sp>
    </p:spTree>
    <p:extLst>
      <p:ext uri="{BB962C8B-B14F-4D97-AF65-F5344CB8AC3E}">
        <p14:creationId xmlns:p14="http://schemas.microsoft.com/office/powerpoint/2010/main" val="404877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16</a:t>
            </a:fld>
            <a:endParaRPr lang="en-US"/>
          </a:p>
        </p:txBody>
      </p:sp>
    </p:spTree>
    <p:extLst>
      <p:ext uri="{BB962C8B-B14F-4D97-AF65-F5344CB8AC3E}">
        <p14:creationId xmlns:p14="http://schemas.microsoft.com/office/powerpoint/2010/main" val="123761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4A4A27-DC68-400F-ABD7-FA2FF2FA4928}" type="slidenum">
              <a:rPr lang="en-US" smtClean="0"/>
              <a:t>17</a:t>
            </a:fld>
            <a:endParaRPr lang="en-US"/>
          </a:p>
        </p:txBody>
      </p:sp>
    </p:spTree>
    <p:extLst>
      <p:ext uri="{BB962C8B-B14F-4D97-AF65-F5344CB8AC3E}">
        <p14:creationId xmlns:p14="http://schemas.microsoft.com/office/powerpoint/2010/main" val="391689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18</a:t>
            </a:fld>
            <a:endParaRPr lang="en-US"/>
          </a:p>
        </p:txBody>
      </p:sp>
    </p:spTree>
    <p:extLst>
      <p:ext uri="{BB962C8B-B14F-4D97-AF65-F5344CB8AC3E}">
        <p14:creationId xmlns:p14="http://schemas.microsoft.com/office/powerpoint/2010/main" val="247169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19</a:t>
            </a:fld>
            <a:endParaRPr lang="en-US"/>
          </a:p>
        </p:txBody>
      </p:sp>
    </p:spTree>
    <p:extLst>
      <p:ext uri="{BB962C8B-B14F-4D97-AF65-F5344CB8AC3E}">
        <p14:creationId xmlns:p14="http://schemas.microsoft.com/office/powerpoint/2010/main" val="117732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20</a:t>
            </a:fld>
            <a:endParaRPr lang="en-US"/>
          </a:p>
        </p:txBody>
      </p:sp>
    </p:spTree>
    <p:extLst>
      <p:ext uri="{BB962C8B-B14F-4D97-AF65-F5344CB8AC3E}">
        <p14:creationId xmlns:p14="http://schemas.microsoft.com/office/powerpoint/2010/main" val="326947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21</a:t>
            </a:fld>
            <a:endParaRPr lang="en-US"/>
          </a:p>
        </p:txBody>
      </p:sp>
    </p:spTree>
    <p:extLst>
      <p:ext uri="{BB962C8B-B14F-4D97-AF65-F5344CB8AC3E}">
        <p14:creationId xmlns:p14="http://schemas.microsoft.com/office/powerpoint/2010/main" val="2044612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FF3C07-C359-430D-8890-2FDCEA1D6D08}" type="slidenum">
              <a:rPr lang="en-US" smtClean="0"/>
              <a:t>22</a:t>
            </a:fld>
            <a:endParaRPr lang="en-US"/>
          </a:p>
        </p:txBody>
      </p:sp>
    </p:spTree>
    <p:extLst>
      <p:ext uri="{BB962C8B-B14F-4D97-AF65-F5344CB8AC3E}">
        <p14:creationId xmlns:p14="http://schemas.microsoft.com/office/powerpoint/2010/main" val="1038833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6715343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78303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806741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900"/>
            </a:lvl1p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3952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421144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982246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75546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996979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3999859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4447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FB280-0E88-4547-A15D-DCED6EA52CC8}"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466310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94565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CFB280-0E88-4547-A15D-DCED6EA52CC8}"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403444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CFB280-0E88-4547-A15D-DCED6EA52CC8}"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244607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FB280-0E88-4547-A15D-DCED6EA52CC8}"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3103912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1229475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FB280-0E88-4547-A15D-DCED6EA52CC8}"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B603FBD-8C9C-4C99-A171-31B5F403012E}" type="slidenum">
              <a:rPr lang="en-US" smtClean="0"/>
              <a:t>‹#›</a:t>
            </a:fld>
            <a:endParaRPr lang="en-US"/>
          </a:p>
        </p:txBody>
      </p:sp>
    </p:spTree>
    <p:extLst>
      <p:ext uri="{BB962C8B-B14F-4D97-AF65-F5344CB8AC3E}">
        <p14:creationId xmlns:p14="http://schemas.microsoft.com/office/powerpoint/2010/main" val="324540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CCFB280-0E88-4547-A15D-DCED6EA52CC8}" type="datetimeFigureOut">
              <a:rPr lang="en-US" smtClean="0"/>
              <a:t>8/16/2017</a:t>
            </a:fld>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AB603FBD-8C9C-4C99-A171-31B5F403012E}" type="slidenum">
              <a:rPr lang="en-US" smtClean="0"/>
              <a:t>‹#›</a:t>
            </a:fld>
            <a:endParaRPr lang="en-US"/>
          </a:p>
        </p:txBody>
      </p:sp>
    </p:spTree>
    <p:extLst>
      <p:ext uri="{BB962C8B-B14F-4D97-AF65-F5344CB8AC3E}">
        <p14:creationId xmlns:p14="http://schemas.microsoft.com/office/powerpoint/2010/main" val="3632743771"/>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elcamino.edu/academics/academicsenat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lcamino.edu/academics/ccc/"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lcamino.edu/library/distance-ed/facultyresources/Information_about_Canvas_for_Faculty.a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ompton.edu/campusinformation/accreditation/docs/ComptonCenter_Self-Evaluation-DRAFT_11.6.2016.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atagillis@elcamino.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hawkins@faccc.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smtClean="0"/>
              <a:t>Important </a:t>
            </a:r>
            <a:r>
              <a:rPr lang="en-US" b="1" u="sng"/>
              <a:t>note: </a:t>
            </a:r>
            <a:endParaRPr lang="en-US"/>
          </a:p>
        </p:txBody>
      </p:sp>
      <p:sp>
        <p:nvSpPr>
          <p:cNvPr id="3" name="Content Placeholder 2"/>
          <p:cNvSpPr>
            <a:spLocks noGrp="1"/>
          </p:cNvSpPr>
          <p:nvPr>
            <p:ph idx="1"/>
          </p:nvPr>
        </p:nvSpPr>
        <p:spPr>
          <a:xfrm>
            <a:off x="1663700" y="2438400"/>
            <a:ext cx="7114504" cy="3651504"/>
          </a:xfrm>
        </p:spPr>
        <p:txBody>
          <a:bodyPr>
            <a:normAutofit/>
          </a:bodyPr>
          <a:lstStyle/>
          <a:p>
            <a:pPr marL="0" indent="0" algn="ctr">
              <a:buNone/>
            </a:pPr>
            <a:r>
              <a:rPr lang="en-US" smtClean="0"/>
              <a:t>This </a:t>
            </a:r>
            <a:r>
              <a:rPr lang="en-US"/>
              <a:t>file contains the presentation used at the Senate meeting.  The president’s informal notes have been added in </a:t>
            </a:r>
            <a:r>
              <a:rPr lang="en-US" b="1">
                <a:solidFill>
                  <a:srgbClr val="C00000"/>
                </a:solidFill>
              </a:rPr>
              <a:t>red</a:t>
            </a:r>
            <a:r>
              <a:rPr lang="en-US"/>
              <a:t>. </a:t>
            </a:r>
          </a:p>
          <a:p>
            <a:pPr marL="0" indent="0" algn="ctr">
              <a:buNone/>
            </a:pPr>
            <a:r>
              <a:rPr lang="en-US"/>
              <a:t>These notes have not been reviewed nor have they been approved by the Academic Senate; they were created to provide a prompt (but informal) report about the meeting.  </a:t>
            </a:r>
          </a:p>
          <a:p>
            <a:pPr marL="0" indent="0" algn="ctr">
              <a:buNone/>
            </a:pPr>
            <a:r>
              <a:rPr lang="en-US"/>
              <a:t>For a comprehensive, official accounting of Senate meetings, please refer to Senate meeting minutes: </a:t>
            </a:r>
            <a:r>
              <a:rPr lang="en-US">
                <a:hlinkClick r:id="rId2"/>
              </a:rPr>
              <a:t>http://www.elcamino.edu/academics/academicsenate</a:t>
            </a:r>
            <a:r>
              <a:rPr lang="en-US" smtClean="0">
                <a:hlinkClick r:id="rId2"/>
              </a:rPr>
              <a:t>/</a:t>
            </a:r>
            <a:r>
              <a:rPr lang="en-US" smtClean="0"/>
              <a:t>.</a:t>
            </a:r>
          </a:p>
          <a:p>
            <a:pPr marL="0" indent="0" algn="ctr">
              <a:buNone/>
            </a:pPr>
            <a:r>
              <a:rPr lang="en-US" smtClean="0"/>
              <a:t>Thank </a:t>
            </a:r>
            <a:r>
              <a:rPr lang="en-US"/>
              <a:t>you!   </a:t>
            </a:r>
          </a:p>
          <a:p>
            <a:endParaRPr lang="en-US"/>
          </a:p>
        </p:txBody>
      </p:sp>
    </p:spTree>
    <p:extLst>
      <p:ext uri="{BB962C8B-B14F-4D97-AF65-F5344CB8AC3E}">
        <p14:creationId xmlns:p14="http://schemas.microsoft.com/office/powerpoint/2010/main" val="1381472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t>
            </a:r>
            <a:r>
              <a:rPr lang="en-US" dirty="0" smtClean="0"/>
              <a:t>. Officer Reports: </a:t>
            </a:r>
            <a:br>
              <a:rPr lang="en-US" dirty="0" smtClean="0"/>
            </a:br>
            <a:r>
              <a:rPr lang="en-US" dirty="0" smtClean="0"/>
              <a:t>VP Compton Center, Paul Flor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C00000"/>
                </a:solidFill>
              </a:rPr>
              <a:t>The Compton Center’s Faculty Council is reviewing the Comprehensive Master Plan and the Educational Master Plan.  They are also planning to offer a statement of support for all students to convey solidarity with students in post-election developments.  New Business items for the </a:t>
            </a:r>
            <a:r>
              <a:rPr lang="en-US" dirty="0" err="1" smtClean="0">
                <a:solidFill>
                  <a:srgbClr val="C00000"/>
                </a:solidFill>
              </a:rPr>
              <a:t>meeeting</a:t>
            </a:r>
            <a:r>
              <a:rPr lang="en-US" dirty="0" smtClean="0">
                <a:solidFill>
                  <a:srgbClr val="C00000"/>
                </a:solidFill>
              </a:rPr>
              <a:t> included an update on the Center’s Self-Study for the accreditation process.</a:t>
            </a:r>
            <a:endParaRPr lang="en-US" dirty="0"/>
          </a:p>
        </p:txBody>
      </p:sp>
    </p:spTree>
    <p:extLst>
      <p:ext uri="{BB962C8B-B14F-4D97-AF65-F5344CB8AC3E}">
        <p14:creationId xmlns:p14="http://schemas.microsoft.com/office/powerpoint/2010/main" val="771242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 Officer Reports: </a:t>
            </a:r>
            <a:br>
              <a:rPr lang="en-US" dirty="0"/>
            </a:br>
            <a:r>
              <a:rPr lang="en-US" dirty="0"/>
              <a:t>Chair, Curriculum: Allison Carr </a:t>
            </a:r>
          </a:p>
        </p:txBody>
      </p:sp>
      <p:sp>
        <p:nvSpPr>
          <p:cNvPr id="5" name="Content Placeholder 4"/>
          <p:cNvSpPr>
            <a:spLocks noGrp="1"/>
          </p:cNvSpPr>
          <p:nvPr>
            <p:ph sz="half" idx="1"/>
          </p:nvPr>
        </p:nvSpPr>
        <p:spPr>
          <a:xfrm>
            <a:off x="457200" y="2489198"/>
            <a:ext cx="4046220" cy="4048761"/>
          </a:xfrm>
        </p:spPr>
        <p:txBody>
          <a:bodyPr>
            <a:normAutofit fontScale="92500" lnSpcReduction="20000"/>
          </a:bodyPr>
          <a:lstStyle/>
          <a:p>
            <a:pPr marL="0" indent="0">
              <a:buNone/>
            </a:pPr>
            <a:r>
              <a:rPr lang="en-US" u="sng" dirty="0" smtClean="0"/>
              <a:t>College Curriculum Meeting 11.8.16</a:t>
            </a:r>
          </a:p>
          <a:p>
            <a:pPr marL="0" indent="0">
              <a:buNone/>
            </a:pPr>
            <a:r>
              <a:rPr lang="en-US" u="sng" dirty="0" smtClean="0"/>
              <a:t>Full Course Review Approvals</a:t>
            </a:r>
          </a:p>
          <a:p>
            <a:r>
              <a:rPr lang="en-US" sz="1200" dirty="0"/>
              <a:t>AJ 10</a:t>
            </a:r>
          </a:p>
          <a:p>
            <a:r>
              <a:rPr lang="en-US" sz="1200" dirty="0"/>
              <a:t>CHEM 4H</a:t>
            </a:r>
          </a:p>
          <a:p>
            <a:r>
              <a:rPr lang="en-US" sz="1200" dirty="0"/>
              <a:t>COSM 3</a:t>
            </a:r>
          </a:p>
          <a:p>
            <a:r>
              <a:rPr lang="en-US" sz="1200" dirty="0"/>
              <a:t>COSM 2A</a:t>
            </a:r>
          </a:p>
          <a:p>
            <a:r>
              <a:rPr lang="en-US" sz="1200" dirty="0"/>
              <a:t>ESL 6</a:t>
            </a:r>
          </a:p>
          <a:p>
            <a:r>
              <a:rPr lang="en-US" sz="1200" dirty="0"/>
              <a:t>ESL 100</a:t>
            </a:r>
          </a:p>
          <a:p>
            <a:r>
              <a:rPr lang="en-US" sz="1200" dirty="0"/>
              <a:t>ESL 4A</a:t>
            </a:r>
          </a:p>
          <a:p>
            <a:r>
              <a:rPr lang="en-US" sz="1200" dirty="0"/>
              <a:t>ESL 4B</a:t>
            </a:r>
          </a:p>
          <a:p>
            <a:r>
              <a:rPr lang="en-US" sz="1200" dirty="0"/>
              <a:t>GERM 3</a:t>
            </a:r>
          </a:p>
          <a:p>
            <a:r>
              <a:rPr lang="en-US" sz="1200" dirty="0"/>
              <a:t>SOCI 110</a:t>
            </a:r>
          </a:p>
          <a:p>
            <a:r>
              <a:rPr lang="en-US" sz="1200" dirty="0"/>
              <a:t>THEA 113</a:t>
            </a:r>
          </a:p>
          <a:p>
            <a:pPr marL="0" indent="0">
              <a:buNone/>
            </a:pPr>
            <a:r>
              <a:rPr lang="en-US" sz="1200" dirty="0"/>
              <a:t>*GEOG 5H was tabled until the Dean can confirm a change to one of the typical assignments.</a:t>
            </a:r>
          </a:p>
        </p:txBody>
      </p:sp>
      <p:sp>
        <p:nvSpPr>
          <p:cNvPr id="6" name="Content Placeholder 5"/>
          <p:cNvSpPr>
            <a:spLocks noGrp="1"/>
          </p:cNvSpPr>
          <p:nvPr>
            <p:ph sz="half" idx="2"/>
          </p:nvPr>
        </p:nvSpPr>
        <p:spPr>
          <a:xfrm>
            <a:off x="4640580" y="2489199"/>
            <a:ext cx="4183380" cy="3530601"/>
          </a:xfrm>
        </p:spPr>
        <p:txBody>
          <a:bodyPr>
            <a:normAutofit fontScale="92500" lnSpcReduction="20000"/>
          </a:bodyPr>
          <a:lstStyle/>
          <a:p>
            <a:pPr marL="0" indent="0">
              <a:buNone/>
            </a:pPr>
            <a:r>
              <a:rPr lang="en-US" u="sng" dirty="0" smtClean="0"/>
              <a:t>Full Program Review Approvals</a:t>
            </a:r>
          </a:p>
          <a:p>
            <a:pPr marL="0" indent="0">
              <a:buNone/>
            </a:pPr>
            <a:r>
              <a:rPr lang="en-US" sz="1650" dirty="0"/>
              <a:t>English – ESL Certificate of Competency</a:t>
            </a:r>
          </a:p>
          <a:p>
            <a:pPr marL="0" indent="0">
              <a:buNone/>
            </a:pPr>
            <a:r>
              <a:rPr lang="en-US" sz="1650" dirty="0"/>
              <a:t>General Science – General Science A.S. Degree</a:t>
            </a:r>
          </a:p>
          <a:p>
            <a:pPr marL="0" indent="0">
              <a:buNone/>
            </a:pPr>
            <a:r>
              <a:rPr lang="en-US" u="sng" dirty="0" smtClean="0"/>
              <a:t>Consent Agenda Approvals</a:t>
            </a:r>
          </a:p>
          <a:p>
            <a:r>
              <a:rPr lang="en-US" sz="1275" dirty="0"/>
              <a:t>FTEC 4, 5,20, 128 (inactivation) 130, 131, 132, 133, 134, 135, 137, 138, 139</a:t>
            </a:r>
          </a:p>
          <a:p>
            <a:r>
              <a:rPr lang="en-US" sz="1275" dirty="0"/>
              <a:t>JOUR 1</a:t>
            </a:r>
          </a:p>
          <a:p>
            <a:pPr marL="0" indent="0">
              <a:buNone/>
            </a:pPr>
            <a:r>
              <a:rPr lang="en-US" sz="1650" u="sng" dirty="0" smtClean="0"/>
              <a:t>Other</a:t>
            </a:r>
            <a:r>
              <a:rPr lang="en-US" sz="1650" u="sng" dirty="0"/>
              <a:t>: </a:t>
            </a:r>
            <a:r>
              <a:rPr lang="en-US" sz="1650" dirty="0"/>
              <a:t>Janet Young was unanimously voted in as Chair Elect for the two year term beginning Fall 2017</a:t>
            </a:r>
            <a:r>
              <a:rPr lang="en-US" sz="1650" dirty="0" smtClean="0"/>
              <a:t>.  </a:t>
            </a:r>
            <a:r>
              <a:rPr lang="en-US" sz="1650" dirty="0" smtClean="0">
                <a:solidFill>
                  <a:srgbClr val="C00000"/>
                </a:solidFill>
              </a:rPr>
              <a:t>And cheers erupted from the Senate gallery!</a:t>
            </a:r>
            <a:endParaRPr lang="en-US" sz="1650" u="sng" dirty="0">
              <a:solidFill>
                <a:srgbClr val="C00000"/>
              </a:solidFill>
            </a:endParaRPr>
          </a:p>
        </p:txBody>
      </p:sp>
      <p:sp>
        <p:nvSpPr>
          <p:cNvPr id="2" name="TextBox 1"/>
          <p:cNvSpPr txBox="1"/>
          <p:nvPr/>
        </p:nvSpPr>
        <p:spPr>
          <a:xfrm>
            <a:off x="4282440" y="5608320"/>
            <a:ext cx="4328160" cy="923330"/>
          </a:xfrm>
          <a:prstGeom prst="rect">
            <a:avLst/>
          </a:prstGeom>
          <a:noFill/>
        </p:spPr>
        <p:txBody>
          <a:bodyPr wrap="square" rtlCol="0">
            <a:spAutoFit/>
          </a:bodyPr>
          <a:lstStyle/>
          <a:p>
            <a:r>
              <a:rPr lang="en-US" sz="1200" dirty="0"/>
              <a:t>More information, including College Curriculum Committee minutes, can be found on the ECC website: </a:t>
            </a:r>
            <a:endParaRPr lang="en-US" sz="1200" dirty="0">
              <a:hlinkClick r:id="rId2"/>
            </a:endParaRPr>
          </a:p>
          <a:p>
            <a:r>
              <a:rPr lang="en-US" sz="1200" b="1" dirty="0">
                <a:solidFill>
                  <a:schemeClr val="tx2"/>
                </a:solidFill>
                <a:hlinkClick r:id="rId2"/>
              </a:rPr>
              <a:t>http://www.elcamino.edu/academics/ccc/</a:t>
            </a:r>
            <a:r>
              <a:rPr lang="en-US" sz="1200" b="1" dirty="0">
                <a:solidFill>
                  <a:schemeClr val="tx2"/>
                </a:solidFill>
              </a:rPr>
              <a:t>. </a:t>
            </a:r>
          </a:p>
          <a:p>
            <a:endParaRPr lang="en-US" dirty="0"/>
          </a:p>
        </p:txBody>
      </p:sp>
    </p:spTree>
    <p:extLst>
      <p:ext uri="{BB962C8B-B14F-4D97-AF65-F5344CB8AC3E}">
        <p14:creationId xmlns:p14="http://schemas.microsoft.com/office/powerpoint/2010/main" val="3295741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40379" cy="1320800"/>
          </a:xfrm>
        </p:spPr>
        <p:txBody>
          <a:bodyPr>
            <a:normAutofit/>
          </a:bodyPr>
          <a:lstStyle/>
          <a:p>
            <a:r>
              <a:rPr lang="en-US" dirty="0" smtClean="0"/>
              <a:t>C.  Officer Reports: </a:t>
            </a:r>
            <a:br>
              <a:rPr lang="en-US" dirty="0" smtClean="0"/>
            </a:br>
            <a:r>
              <a:rPr lang="en-US" dirty="0" smtClean="0"/>
              <a:t>VP Ed Policies, </a:t>
            </a:r>
            <a:r>
              <a:rPr lang="en-US" smtClean="0"/>
              <a:t>Chris Gold.</a:t>
            </a:r>
            <a:endParaRPr lang="en-US" sz="3100" dirty="0"/>
          </a:p>
        </p:txBody>
      </p:sp>
      <p:sp>
        <p:nvSpPr>
          <p:cNvPr id="3" name="Content Placeholder 2"/>
          <p:cNvSpPr>
            <a:spLocks noGrp="1"/>
          </p:cNvSpPr>
          <p:nvPr>
            <p:ph idx="1"/>
          </p:nvPr>
        </p:nvSpPr>
        <p:spPr/>
        <p:txBody>
          <a:bodyPr>
            <a:normAutofit/>
          </a:bodyPr>
          <a:lstStyle/>
          <a:p>
            <a:pPr marL="0" lvl="0" indent="0">
              <a:buNone/>
            </a:pPr>
            <a:r>
              <a:rPr lang="en-US" dirty="0" smtClean="0">
                <a:solidFill>
                  <a:srgbClr val="C00000"/>
                </a:solidFill>
              </a:rPr>
              <a:t>No report.</a:t>
            </a:r>
            <a:endParaRPr lang="en-US" dirty="0">
              <a:solidFill>
                <a:srgbClr val="C00000"/>
              </a:solidFill>
            </a:endParaRPr>
          </a:p>
        </p:txBody>
      </p:sp>
    </p:spTree>
    <p:extLst>
      <p:ext uri="{BB962C8B-B14F-4D97-AF65-F5344CB8AC3E}">
        <p14:creationId xmlns:p14="http://schemas.microsoft.com/office/powerpoint/2010/main" val="862967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40379" cy="1320800"/>
          </a:xfrm>
        </p:spPr>
        <p:txBody>
          <a:bodyPr>
            <a:normAutofit/>
          </a:bodyPr>
          <a:lstStyle/>
          <a:p>
            <a:r>
              <a:rPr lang="en-US" dirty="0" smtClean="0"/>
              <a:t>C.  Officer Reports:</a:t>
            </a:r>
            <a:br>
              <a:rPr lang="en-US" dirty="0" smtClean="0"/>
            </a:br>
            <a:r>
              <a:rPr lang="en-US" sz="2800" dirty="0"/>
              <a:t>VP Faculty Development, Stacey </a:t>
            </a:r>
            <a:r>
              <a:rPr lang="en-US" sz="2800" dirty="0" smtClean="0"/>
              <a:t>Allen</a:t>
            </a:r>
            <a:endParaRPr lang="en-US" sz="3100" dirty="0"/>
          </a:p>
        </p:txBody>
      </p:sp>
      <p:sp>
        <p:nvSpPr>
          <p:cNvPr id="6" name="Content Placeholder 5"/>
          <p:cNvSpPr>
            <a:spLocks noGrp="1"/>
          </p:cNvSpPr>
          <p:nvPr>
            <p:ph idx="1"/>
          </p:nvPr>
        </p:nvSpPr>
        <p:spPr/>
        <p:txBody>
          <a:bodyPr/>
          <a:lstStyle/>
          <a:p>
            <a:r>
              <a:rPr lang="en-US" sz="2400" b="1" dirty="0">
                <a:solidFill>
                  <a:schemeClr val="tx2"/>
                </a:solidFill>
              </a:rPr>
              <a:t>P</a:t>
            </a:r>
            <a:r>
              <a:rPr lang="en-US" sz="2400" b="1" dirty="0" smtClean="0">
                <a:solidFill>
                  <a:schemeClr val="tx2"/>
                </a:solidFill>
              </a:rPr>
              <a:t>ages 16-17 in Senate packet.</a:t>
            </a:r>
          </a:p>
          <a:p>
            <a:r>
              <a:rPr lang="en-US" sz="2400" dirty="0" smtClean="0">
                <a:solidFill>
                  <a:schemeClr val="tx1"/>
                </a:solidFill>
              </a:rPr>
              <a:t>Spring Professional Development Day: </a:t>
            </a:r>
            <a:r>
              <a:rPr lang="en-US" sz="2400" b="1" dirty="0" smtClean="0">
                <a:solidFill>
                  <a:schemeClr val="accent2"/>
                </a:solidFill>
              </a:rPr>
              <a:t>WEDNESDAY</a:t>
            </a:r>
            <a:r>
              <a:rPr lang="en-US" sz="2400" dirty="0" smtClean="0">
                <a:solidFill>
                  <a:schemeClr val="tx1"/>
                </a:solidFill>
              </a:rPr>
              <a:t>, February 8, 2016.</a:t>
            </a:r>
          </a:p>
          <a:p>
            <a:endParaRPr lang="en-US" sz="2400" b="1" dirty="0" smtClean="0">
              <a:solidFill>
                <a:schemeClr val="tx2"/>
              </a:solidFill>
            </a:endParaRP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5086063" y="5068686"/>
            <a:ext cx="3639483" cy="1318495"/>
          </a:xfrm>
          <a:prstGeom prst="rect">
            <a:avLst/>
          </a:prstGeom>
        </p:spPr>
      </p:pic>
      <p:pic>
        <p:nvPicPr>
          <p:cNvPr id="5" name="Picture 4"/>
          <p:cNvPicPr>
            <a:picLocks noChangeAspect="1"/>
          </p:cNvPicPr>
          <p:nvPr/>
        </p:nvPicPr>
        <p:blipFill>
          <a:blip r:embed="rId3"/>
          <a:stretch>
            <a:fillRect/>
          </a:stretch>
        </p:blipFill>
        <p:spPr>
          <a:xfrm>
            <a:off x="1178959" y="3854725"/>
            <a:ext cx="3594586" cy="2427922"/>
          </a:xfrm>
          <a:prstGeom prst="rect">
            <a:avLst/>
          </a:prstGeom>
        </p:spPr>
      </p:pic>
    </p:spTree>
    <p:extLst>
      <p:ext uri="{BB962C8B-B14F-4D97-AF65-F5344CB8AC3E}">
        <p14:creationId xmlns:p14="http://schemas.microsoft.com/office/powerpoint/2010/main" val="2479822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40379" cy="1320800"/>
          </a:xfrm>
        </p:spPr>
        <p:txBody>
          <a:bodyPr>
            <a:normAutofit/>
          </a:bodyPr>
          <a:lstStyle/>
          <a:p>
            <a:r>
              <a:rPr lang="en-US" dirty="0" smtClean="0"/>
              <a:t>C.  Officer Reports:</a:t>
            </a:r>
            <a:br>
              <a:rPr lang="en-US" dirty="0" smtClean="0"/>
            </a:br>
            <a:r>
              <a:rPr lang="en-US" sz="2800" dirty="0"/>
              <a:t>VP Faculty Development, Stacey </a:t>
            </a:r>
            <a:r>
              <a:rPr lang="en-US" sz="2800" dirty="0" smtClean="0"/>
              <a:t>Allen</a:t>
            </a:r>
            <a:endParaRPr lang="en-US" sz="3100" dirty="0"/>
          </a:p>
        </p:txBody>
      </p:sp>
      <p:sp>
        <p:nvSpPr>
          <p:cNvPr id="6" name="Content Placeholder 5"/>
          <p:cNvSpPr>
            <a:spLocks noGrp="1"/>
          </p:cNvSpPr>
          <p:nvPr>
            <p:ph idx="1"/>
          </p:nvPr>
        </p:nvSpPr>
        <p:spPr/>
        <p:txBody>
          <a:bodyPr>
            <a:normAutofit fontScale="70000" lnSpcReduction="20000"/>
          </a:bodyPr>
          <a:lstStyle/>
          <a:p>
            <a:r>
              <a:rPr lang="en-US" sz="2400" dirty="0" smtClean="0">
                <a:solidFill>
                  <a:srgbClr val="C00000"/>
                </a:solidFill>
              </a:rPr>
              <a:t>S. Allen reported that PRIDE, ECC’s new leadership academy, was awarded a $50k grant from the IEPI.  Feedback indicated that ECC’s application was among the most competitive; only 20 applications were funded.  </a:t>
            </a:r>
          </a:p>
          <a:p>
            <a:r>
              <a:rPr lang="en-US" sz="2400" dirty="0" smtClean="0">
                <a:solidFill>
                  <a:srgbClr val="C00000"/>
                </a:solidFill>
              </a:rPr>
              <a:t>“Fun and Fitness for Faculty” has  been rebranded as “Fun and Fitness for All” to include staff and managers.  At the next meeting, Kim Jones will provide exercises and Joy Zhao will offer brain teasers.  </a:t>
            </a:r>
          </a:p>
          <a:p>
            <a:r>
              <a:rPr lang="en-US" sz="2400" dirty="0" smtClean="0">
                <a:solidFill>
                  <a:srgbClr val="C00000"/>
                </a:solidFill>
              </a:rPr>
              <a:t>Getting the Job, Part I: The Application will be offered Friday, December 2</a:t>
            </a:r>
            <a:r>
              <a:rPr lang="en-US" sz="2400" baseline="30000" dirty="0" smtClean="0">
                <a:solidFill>
                  <a:srgbClr val="C00000"/>
                </a:solidFill>
              </a:rPr>
              <a:t>nd</a:t>
            </a:r>
            <a:r>
              <a:rPr lang="en-US" sz="2400" dirty="0" smtClean="0">
                <a:solidFill>
                  <a:srgbClr val="C00000"/>
                </a:solidFill>
              </a:rPr>
              <a:t>.  Registration information will be forthcoming.  Please share with anyone who may be interested in applying for full-time positions at ECC or other colleges.</a:t>
            </a:r>
          </a:p>
          <a:p>
            <a:endParaRPr lang="en-US" sz="2400" b="1" dirty="0" smtClean="0">
              <a:solidFill>
                <a:schemeClr val="tx2"/>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61741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2016 Academic Senate </a:t>
            </a:r>
            <a:r>
              <a:rPr lang="en-US" b="1" i="1" dirty="0" smtClean="0"/>
              <a:t>Outstanding Adjunct Faculty Award recipient is…</a:t>
            </a:r>
            <a:endParaRPr lang="en-US" b="1" i="1" dirty="0"/>
          </a:p>
        </p:txBody>
      </p:sp>
      <p:sp>
        <p:nvSpPr>
          <p:cNvPr id="3" name="Content Placeholder 2"/>
          <p:cNvSpPr>
            <a:spLocks noGrp="1"/>
          </p:cNvSpPr>
          <p:nvPr>
            <p:ph idx="1"/>
          </p:nvPr>
        </p:nvSpPr>
        <p:spPr>
          <a:xfrm>
            <a:off x="394001" y="2245360"/>
            <a:ext cx="7911799" cy="3530600"/>
          </a:xfrm>
        </p:spPr>
        <p:txBody>
          <a:bodyPr>
            <a:normAutofit fontScale="85000" lnSpcReduction="20000"/>
          </a:bodyPr>
          <a:lstStyle/>
          <a:p>
            <a:pPr marL="0" lvl="0" indent="0">
              <a:buNone/>
            </a:pPr>
            <a:r>
              <a:rPr lang="en-US" b="1" u="sng" dirty="0" smtClean="0">
                <a:solidFill>
                  <a:schemeClr val="accent2"/>
                </a:solidFill>
              </a:rPr>
              <a:t>Adjunct Assistant Professor Dustin Black (BSS) Adjunct Senator!  </a:t>
            </a:r>
          </a:p>
          <a:p>
            <a:pPr marL="0" lvl="0" indent="0">
              <a:buNone/>
            </a:pPr>
            <a:r>
              <a:rPr lang="en-US" b="1" dirty="0" smtClean="0"/>
              <a:t>Achievement Awards for Distinguished Teaching &amp; Counseling </a:t>
            </a:r>
          </a:p>
          <a:p>
            <a:pPr lvl="0"/>
            <a:r>
              <a:rPr lang="en-US" dirty="0" smtClean="0"/>
              <a:t>Brandi Marsh - COUNS</a:t>
            </a:r>
          </a:p>
          <a:p>
            <a:pPr lvl="0"/>
            <a:r>
              <a:rPr lang="en-US" dirty="0" err="1" smtClean="0"/>
              <a:t>Sanda</a:t>
            </a:r>
            <a:r>
              <a:rPr lang="en-US" dirty="0" smtClean="0"/>
              <a:t> Oswald - NATS</a:t>
            </a:r>
          </a:p>
          <a:p>
            <a:pPr lvl="0"/>
            <a:r>
              <a:rPr lang="en-US" dirty="0" smtClean="0"/>
              <a:t>Malinni Roeun - MATH</a:t>
            </a:r>
          </a:p>
          <a:p>
            <a:pPr lvl="0"/>
            <a:r>
              <a:rPr lang="en-US" dirty="0" smtClean="0"/>
              <a:t>Karl Striepe – BSS</a:t>
            </a:r>
          </a:p>
          <a:p>
            <a:pPr lvl="0"/>
            <a:r>
              <a:rPr lang="en-US" dirty="0" smtClean="0"/>
              <a:t>Presentation of awards:</a:t>
            </a:r>
          </a:p>
          <a:p>
            <a:pPr lvl="0"/>
            <a:r>
              <a:rPr lang="en-US" dirty="0" smtClean="0"/>
              <a:t>December Senate Meeting,</a:t>
            </a:r>
          </a:p>
          <a:p>
            <a:pPr lvl="0"/>
            <a:r>
              <a:rPr lang="en-US" dirty="0" smtClean="0"/>
              <a:t>Tuesday, December 6</a:t>
            </a:r>
            <a:r>
              <a:rPr lang="en-US" baseline="30000" dirty="0" smtClean="0"/>
              <a:t>th</a:t>
            </a:r>
            <a:r>
              <a:rPr lang="en-US" dirty="0" smtClean="0"/>
              <a:t>, 12:30-2 pm</a:t>
            </a:r>
          </a:p>
          <a:p>
            <a:pPr lvl="0"/>
            <a:r>
              <a:rPr lang="en-US" dirty="0" smtClean="0">
                <a:solidFill>
                  <a:srgbClr val="C00000"/>
                </a:solidFill>
              </a:rPr>
              <a:t>Spontaneous applause erupted in honor of </a:t>
            </a:r>
          </a:p>
          <a:p>
            <a:pPr marL="0" lvl="0" indent="0">
              <a:buNone/>
            </a:pPr>
            <a:r>
              <a:rPr lang="en-US" dirty="0" smtClean="0">
                <a:solidFill>
                  <a:srgbClr val="C00000"/>
                </a:solidFill>
              </a:rPr>
              <a:t>       these worthy colleagues!</a:t>
            </a:r>
          </a:p>
        </p:txBody>
      </p:sp>
      <p:pic>
        <p:nvPicPr>
          <p:cNvPr id="4" name="Picture 3"/>
          <p:cNvPicPr>
            <a:picLocks noChangeAspect="1"/>
          </p:cNvPicPr>
          <p:nvPr/>
        </p:nvPicPr>
        <p:blipFill>
          <a:blip r:embed="rId2"/>
          <a:stretch>
            <a:fillRect/>
          </a:stretch>
        </p:blipFill>
        <p:spPr>
          <a:xfrm>
            <a:off x="5933377" y="3067145"/>
            <a:ext cx="2552529" cy="3317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948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912056" cy="828549"/>
          </a:xfrm>
        </p:spPr>
        <p:txBody>
          <a:bodyPr>
            <a:noAutofit/>
          </a:bodyPr>
          <a:lstStyle/>
          <a:p>
            <a:r>
              <a:rPr lang="en-US" dirty="0"/>
              <a:t>C</a:t>
            </a:r>
            <a:r>
              <a:rPr lang="en-US" dirty="0" smtClean="0"/>
              <a:t>. Officer </a:t>
            </a:r>
            <a:r>
              <a:rPr lang="en-US" smtClean="0"/>
              <a:t>Reports:</a:t>
            </a:r>
            <a:endParaRPr lang="en-US" sz="2000" b="1" dirty="0"/>
          </a:p>
        </p:txBody>
      </p:sp>
      <p:sp>
        <p:nvSpPr>
          <p:cNvPr id="3" name="Content Placeholder 2"/>
          <p:cNvSpPr>
            <a:spLocks noGrp="1"/>
          </p:cNvSpPr>
          <p:nvPr>
            <p:ph idx="1"/>
          </p:nvPr>
        </p:nvSpPr>
        <p:spPr/>
        <p:txBody>
          <a:bodyPr>
            <a:normAutofit fontScale="47500" lnSpcReduction="20000"/>
          </a:bodyPr>
          <a:lstStyle/>
          <a:p>
            <a:r>
              <a:rPr lang="en-US" sz="2400" dirty="0" smtClean="0"/>
              <a:t>VP, Finance &amp; Special Projects, Lance Widman</a:t>
            </a:r>
          </a:p>
          <a:p>
            <a:pPr lvl="1"/>
            <a:r>
              <a:rPr lang="en-US" sz="2200" b="1" dirty="0" smtClean="0">
                <a:solidFill>
                  <a:schemeClr val="tx2"/>
                </a:solidFill>
              </a:rPr>
              <a:t>Pages 18-19 in Senate packet.</a:t>
            </a:r>
          </a:p>
          <a:p>
            <a:pPr lvl="1"/>
            <a:r>
              <a:rPr lang="en-US" sz="2400" dirty="0" smtClean="0"/>
              <a:t>Very </a:t>
            </a:r>
            <a:r>
              <a:rPr lang="en-US" sz="2400" dirty="0"/>
              <a:t>informative discussion about the Education Master Plan and the Technology Plan</a:t>
            </a:r>
            <a:r>
              <a:rPr lang="en-US" sz="2400" dirty="0" smtClean="0"/>
              <a:t>.</a:t>
            </a:r>
          </a:p>
          <a:p>
            <a:r>
              <a:rPr lang="en-US" sz="2600" dirty="0" smtClean="0">
                <a:solidFill>
                  <a:srgbClr val="C00000"/>
                </a:solidFill>
              </a:rPr>
              <a:t>L. Widman noted the need for an alternate to the PBC, once he retires in December and J. Troesh steps in as VP.  Everyone thinks their committee is the most important one on campus but PBC really IS the most important, per Professor Widman.  This is the committee that deals with money and all roads lead to the money.  </a:t>
            </a:r>
            <a:endParaRPr lang="en-US" sz="2400" dirty="0" smtClean="0">
              <a:solidFill>
                <a:srgbClr val="C00000"/>
              </a:solidFill>
            </a:endParaRPr>
          </a:p>
          <a:p>
            <a:r>
              <a:rPr lang="en-US" sz="2400" dirty="0" smtClean="0"/>
              <a:t>VP</a:t>
            </a:r>
            <a:r>
              <a:rPr lang="en-US" sz="2400" dirty="0"/>
              <a:t>, Academic Technology, Pete </a:t>
            </a:r>
            <a:r>
              <a:rPr lang="en-US" sz="2400" dirty="0" smtClean="0"/>
              <a:t>Marcoux</a:t>
            </a:r>
          </a:p>
          <a:p>
            <a:pPr lvl="1"/>
            <a:r>
              <a:rPr lang="en-US" sz="2200" b="1" dirty="0">
                <a:solidFill>
                  <a:schemeClr val="tx2"/>
                </a:solidFill>
              </a:rPr>
              <a:t>Pages </a:t>
            </a:r>
            <a:r>
              <a:rPr lang="en-US" sz="2200" b="1" dirty="0" smtClean="0">
                <a:solidFill>
                  <a:schemeClr val="tx2"/>
                </a:solidFill>
              </a:rPr>
              <a:t>20-26 </a:t>
            </a:r>
            <a:r>
              <a:rPr lang="en-US" sz="2200" b="1" dirty="0">
                <a:solidFill>
                  <a:schemeClr val="tx2"/>
                </a:solidFill>
              </a:rPr>
              <a:t>in Senate packet</a:t>
            </a:r>
            <a:r>
              <a:rPr lang="en-US" sz="2200" b="1" dirty="0" smtClean="0">
                <a:solidFill>
                  <a:schemeClr val="tx2"/>
                </a:solidFill>
              </a:rPr>
              <a:t>.</a:t>
            </a:r>
          </a:p>
          <a:p>
            <a:r>
              <a:rPr lang="en-US" sz="2400" dirty="0" smtClean="0">
                <a:solidFill>
                  <a:srgbClr val="C00000"/>
                </a:solidFill>
              </a:rPr>
              <a:t>The Technology Conference has been rescheduled to Friday March 31</a:t>
            </a:r>
            <a:r>
              <a:rPr lang="en-US" sz="2400" baseline="30000" dirty="0" smtClean="0">
                <a:solidFill>
                  <a:srgbClr val="C00000"/>
                </a:solidFill>
              </a:rPr>
              <a:t>st</a:t>
            </a:r>
            <a:r>
              <a:rPr lang="en-US" sz="2400" dirty="0" smtClean="0">
                <a:solidFill>
                  <a:srgbClr val="C00000"/>
                </a:solidFill>
              </a:rPr>
              <a:t>.  There will be one more meeting of the Academic Technology Committee this semester to plan for the conference.  P. Marcoux welcomes ideas and suggestions.</a:t>
            </a:r>
            <a:endParaRPr lang="en-US" sz="2400" dirty="0">
              <a:solidFill>
                <a:srgbClr val="C00000"/>
              </a:solidFill>
            </a:endParaRPr>
          </a:p>
          <a:p>
            <a:r>
              <a:rPr lang="en-US" sz="2400" dirty="0" smtClean="0"/>
              <a:t>VP</a:t>
            </a:r>
            <a:r>
              <a:rPr lang="en-US" sz="2400" dirty="0"/>
              <a:t>, Instructional Effectiveness/ALC &amp; SLOs Update Russell </a:t>
            </a:r>
            <a:r>
              <a:rPr lang="en-US" sz="2400" dirty="0" smtClean="0"/>
              <a:t>Serr</a:t>
            </a:r>
          </a:p>
          <a:p>
            <a:r>
              <a:rPr lang="en-US" sz="2400" dirty="0" smtClean="0">
                <a:solidFill>
                  <a:srgbClr val="C00000"/>
                </a:solidFill>
              </a:rPr>
              <a:t>Please respond to the survey posted to the faculty listserv which invites input on the SLO/PLO processes.  Program Review keeps rolling along.</a:t>
            </a:r>
          </a:p>
        </p:txBody>
      </p:sp>
    </p:spTree>
    <p:extLst>
      <p:ext uri="{BB962C8B-B14F-4D97-AF65-F5344CB8AC3E}">
        <p14:creationId xmlns:p14="http://schemas.microsoft.com/office/powerpoint/2010/main" val="312782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Special Committee Reports</a:t>
            </a:r>
            <a:endParaRPr lang="en-US" dirty="0"/>
          </a:p>
        </p:txBody>
      </p:sp>
      <p:sp>
        <p:nvSpPr>
          <p:cNvPr id="3" name="Content Placeholder 2"/>
          <p:cNvSpPr>
            <a:spLocks noGrp="1"/>
          </p:cNvSpPr>
          <p:nvPr>
            <p:ph idx="1"/>
          </p:nvPr>
        </p:nvSpPr>
        <p:spPr>
          <a:xfrm>
            <a:off x="283335" y="2308894"/>
            <a:ext cx="8229600" cy="4368800"/>
          </a:xfrm>
        </p:spPr>
        <p:txBody>
          <a:bodyPr>
            <a:noAutofit/>
          </a:bodyPr>
          <a:lstStyle/>
          <a:p>
            <a:r>
              <a:rPr lang="en-US" sz="1350" dirty="0"/>
              <a:t>ECC VP of Academic Affairs – Dr. Jean Shankweiler</a:t>
            </a:r>
            <a:r>
              <a:rPr lang="en-US" sz="1350" dirty="0" smtClean="0"/>
              <a:t>.</a:t>
            </a:r>
          </a:p>
          <a:p>
            <a:r>
              <a:rPr lang="en-US" sz="1350" dirty="0" smtClean="0">
                <a:solidFill>
                  <a:srgbClr val="C00000"/>
                </a:solidFill>
              </a:rPr>
              <a:t>The ballots are in for the Faculty Position Identification process.  The voting is open so the rankings from each committee member are published. </a:t>
            </a:r>
          </a:p>
          <a:p>
            <a:r>
              <a:rPr lang="en-US" sz="1350" dirty="0" smtClean="0">
                <a:solidFill>
                  <a:srgbClr val="C00000"/>
                </a:solidFill>
              </a:rPr>
              <a:t>The VPs appreciate the efforts underway to address unease regarding the presidential election results.  They ask that faculty keep them informed of events and initiatives so they can help make sure correct information and a consistent message is reaching the campus community.</a:t>
            </a:r>
          </a:p>
          <a:p>
            <a:r>
              <a:rPr lang="en-US" sz="1350" dirty="0" smtClean="0">
                <a:solidFill>
                  <a:srgbClr val="C00000"/>
                </a:solidFill>
              </a:rPr>
              <a:t>Holiday initiatives are underway, including a campus-wide potluck holiday reception December 15</a:t>
            </a:r>
            <a:r>
              <a:rPr lang="en-US" sz="1350" baseline="30000" dirty="0" smtClean="0">
                <a:solidFill>
                  <a:srgbClr val="C00000"/>
                </a:solidFill>
              </a:rPr>
              <a:t>th.  </a:t>
            </a:r>
            <a:r>
              <a:rPr lang="en-US" sz="1350" dirty="0" smtClean="0">
                <a:solidFill>
                  <a:srgbClr val="C00000"/>
                </a:solidFill>
              </a:rPr>
              <a:t> Attendees are invited to bring approximately two dozen finger foods that they like to enjoy at the holidays.  Winners of the door decorating contest will be announced at the event.  The trophy will reside in the winning department until next year’s door decorators are crowned.   </a:t>
            </a:r>
            <a:endParaRPr lang="en-US" sz="1350" dirty="0">
              <a:solidFill>
                <a:srgbClr val="C00000"/>
              </a:solidFill>
            </a:endParaRPr>
          </a:p>
          <a:p>
            <a:r>
              <a:rPr lang="en-US" sz="1350" dirty="0" smtClean="0"/>
              <a:t>ECC VP of Student and Community Advancement </a:t>
            </a:r>
            <a:r>
              <a:rPr lang="en-US" sz="1350" dirty="0"/>
              <a:t>– </a:t>
            </a:r>
            <a:r>
              <a:rPr lang="en-US" sz="1350" dirty="0" smtClean="0"/>
              <a:t>Dr. Jeanie Nishime</a:t>
            </a:r>
          </a:p>
          <a:p>
            <a:r>
              <a:rPr lang="en-US" sz="1350" dirty="0" smtClean="0">
                <a:solidFill>
                  <a:srgbClr val="C00000"/>
                </a:solidFill>
              </a:rPr>
              <a:t>Dr. Nishime had a scheduling conflict for today’s meeting.  She asked that the Senate be informed that there is a task force investigating how to best serve homeless students and those experiencing food scarcity.  There will be a drive to collect college personal hygiene supplies.  Please consider supporting the CARE/</a:t>
            </a:r>
            <a:r>
              <a:rPr lang="en-US" sz="1350" dirty="0" err="1" smtClean="0">
                <a:solidFill>
                  <a:srgbClr val="C00000"/>
                </a:solidFill>
              </a:rPr>
              <a:t>CalWORKS</a:t>
            </a:r>
            <a:r>
              <a:rPr lang="en-US" sz="1350" dirty="0" smtClean="0">
                <a:solidFill>
                  <a:srgbClr val="C00000"/>
                </a:solidFill>
              </a:rPr>
              <a:t> annual holiday Adopt-a-Family program.</a:t>
            </a:r>
          </a:p>
        </p:txBody>
      </p:sp>
    </p:spTree>
    <p:extLst>
      <p:ext uri="{BB962C8B-B14F-4D97-AF65-F5344CB8AC3E}">
        <p14:creationId xmlns:p14="http://schemas.microsoft.com/office/powerpoint/2010/main" val="1645442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 Unfinished Business: Emergency Response Drill</a:t>
            </a:r>
            <a:endParaRPr lang="en-US" sz="2700" dirty="0"/>
          </a:p>
        </p:txBody>
      </p:sp>
      <p:sp>
        <p:nvSpPr>
          <p:cNvPr id="3" name="Content Placeholder 2"/>
          <p:cNvSpPr>
            <a:spLocks noGrp="1"/>
          </p:cNvSpPr>
          <p:nvPr>
            <p:ph idx="1"/>
          </p:nvPr>
        </p:nvSpPr>
        <p:spPr>
          <a:xfrm>
            <a:off x="609598" y="2292440"/>
            <a:ext cx="7298029" cy="4211392"/>
          </a:xfrm>
        </p:spPr>
        <p:txBody>
          <a:bodyPr>
            <a:normAutofit fontScale="92500" lnSpcReduction="20000"/>
          </a:bodyPr>
          <a:lstStyle/>
          <a:p>
            <a:r>
              <a:rPr lang="en-US" dirty="0" smtClean="0">
                <a:solidFill>
                  <a:srgbClr val="C00000"/>
                </a:solidFill>
              </a:rPr>
              <a:t>Senator Ashley Gallagher proposed that the Senate debrief the drill on 11.9.16, and shared input she received from her students.  Senators were invited to comment on the following:</a:t>
            </a:r>
          </a:p>
          <a:p>
            <a:r>
              <a:rPr lang="en-US" dirty="0" smtClean="0">
                <a:solidFill>
                  <a:schemeClr val="tx1"/>
                </a:solidFill>
              </a:rPr>
              <a:t>Have trouble with the sound on your classroom phone?  Provide details and we’ll pass along to ITS. </a:t>
            </a:r>
          </a:p>
          <a:p>
            <a:r>
              <a:rPr lang="en-US" dirty="0" smtClean="0">
                <a:solidFill>
                  <a:schemeClr val="tx1"/>
                </a:solidFill>
              </a:rPr>
              <a:t>What </a:t>
            </a:r>
            <a:r>
              <a:rPr lang="en-US" b="1" dirty="0" smtClean="0">
                <a:solidFill>
                  <a:schemeClr val="accent2"/>
                </a:solidFill>
              </a:rPr>
              <a:t>worked well</a:t>
            </a:r>
            <a:r>
              <a:rPr lang="en-US" dirty="0" smtClean="0">
                <a:solidFill>
                  <a:schemeClr val="tx1"/>
                </a:solidFill>
              </a:rPr>
              <a:t>?</a:t>
            </a:r>
          </a:p>
          <a:p>
            <a:r>
              <a:rPr lang="en-US" dirty="0" smtClean="0">
                <a:solidFill>
                  <a:schemeClr val="tx1"/>
                </a:solidFill>
              </a:rPr>
              <a:t>What </a:t>
            </a:r>
            <a:r>
              <a:rPr lang="en-US" b="1" dirty="0" smtClean="0">
                <a:solidFill>
                  <a:schemeClr val="accent2"/>
                </a:solidFill>
              </a:rPr>
              <a:t>challenges or difficulties </a:t>
            </a:r>
            <a:r>
              <a:rPr lang="en-US" dirty="0" smtClean="0">
                <a:solidFill>
                  <a:schemeClr val="tx1"/>
                </a:solidFill>
              </a:rPr>
              <a:t>did you encounter?</a:t>
            </a:r>
          </a:p>
          <a:p>
            <a:r>
              <a:rPr lang="en-US" dirty="0" smtClean="0">
                <a:solidFill>
                  <a:schemeClr val="tx1"/>
                </a:solidFill>
              </a:rPr>
              <a:t>What </a:t>
            </a:r>
            <a:r>
              <a:rPr lang="en-US" b="1" dirty="0" smtClean="0">
                <a:solidFill>
                  <a:schemeClr val="accent2"/>
                </a:solidFill>
              </a:rPr>
              <a:t>suggestions</a:t>
            </a:r>
            <a:r>
              <a:rPr lang="en-US" dirty="0" smtClean="0">
                <a:solidFill>
                  <a:schemeClr val="tx1"/>
                </a:solidFill>
              </a:rPr>
              <a:t> do you have?</a:t>
            </a:r>
          </a:p>
          <a:p>
            <a:r>
              <a:rPr lang="en-US" dirty="0" smtClean="0">
                <a:solidFill>
                  <a:schemeClr val="tx1"/>
                </a:solidFill>
              </a:rPr>
              <a:t>Other comments?</a:t>
            </a:r>
            <a:endParaRPr lang="en-US" dirty="0">
              <a:solidFill>
                <a:schemeClr val="tx1"/>
              </a:solidFill>
            </a:endParaRPr>
          </a:p>
          <a:p>
            <a:r>
              <a:rPr lang="en-US" b="1" dirty="0" smtClean="0">
                <a:solidFill>
                  <a:schemeClr val="accent2"/>
                </a:solidFill>
              </a:rPr>
              <a:t>Please</a:t>
            </a:r>
            <a:r>
              <a:rPr lang="en-US" dirty="0" smtClean="0">
                <a:solidFill>
                  <a:schemeClr val="tx1"/>
                </a:solidFill>
              </a:rPr>
              <a:t> remind your students to sign up for </a:t>
            </a:r>
            <a:r>
              <a:rPr lang="en-US" dirty="0" err="1" smtClean="0">
                <a:solidFill>
                  <a:schemeClr val="tx1"/>
                </a:solidFill>
              </a:rPr>
              <a:t>Nixle</a:t>
            </a:r>
            <a:r>
              <a:rPr lang="en-US" dirty="0" smtClean="0">
                <a:solidFill>
                  <a:schemeClr val="tx1"/>
                </a:solidFill>
              </a:rPr>
              <a:t> (text “ECCPD” or “CECPD” to 888-777) and to add Campus Police to their contacts.  </a:t>
            </a:r>
          </a:p>
          <a:p>
            <a:r>
              <a:rPr lang="en-US" dirty="0" smtClean="0">
                <a:solidFill>
                  <a:srgbClr val="C00000"/>
                </a:solidFill>
              </a:rPr>
              <a:t>Chief Trevis was unable to attend the meeting but is eager to receive feedback from faculty.  Notes will be forwarded to him.</a:t>
            </a:r>
          </a:p>
          <a:p>
            <a:pPr marL="0" indent="0">
              <a:buNone/>
            </a:pPr>
            <a:endParaRPr lang="en-US" b="1" dirty="0" smtClean="0"/>
          </a:p>
          <a:p>
            <a:endParaRPr lang="en-US" dirty="0"/>
          </a:p>
        </p:txBody>
      </p:sp>
    </p:spTree>
    <p:extLst>
      <p:ext uri="{BB962C8B-B14F-4D97-AF65-F5344CB8AC3E}">
        <p14:creationId xmlns:p14="http://schemas.microsoft.com/office/powerpoint/2010/main" val="15042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 Unfinished Business: Emergency Response Drill</a:t>
            </a:r>
            <a:endParaRPr lang="en-US" sz="2700" dirty="0"/>
          </a:p>
        </p:txBody>
      </p:sp>
      <p:sp>
        <p:nvSpPr>
          <p:cNvPr id="3" name="Content Placeholder 2"/>
          <p:cNvSpPr>
            <a:spLocks noGrp="1"/>
          </p:cNvSpPr>
          <p:nvPr>
            <p:ph idx="1"/>
          </p:nvPr>
        </p:nvSpPr>
        <p:spPr>
          <a:xfrm>
            <a:off x="609598" y="2292440"/>
            <a:ext cx="7710153" cy="4211392"/>
          </a:xfrm>
        </p:spPr>
        <p:txBody>
          <a:bodyPr>
            <a:normAutofit fontScale="77500" lnSpcReduction="20000"/>
          </a:bodyPr>
          <a:lstStyle/>
          <a:p>
            <a:r>
              <a:rPr lang="en-US" b="1" dirty="0" smtClean="0">
                <a:solidFill>
                  <a:srgbClr val="C00000"/>
                </a:solidFill>
              </a:rPr>
              <a:t>Comments:</a:t>
            </a:r>
          </a:p>
          <a:p>
            <a:r>
              <a:rPr lang="en-US" dirty="0" smtClean="0">
                <a:solidFill>
                  <a:srgbClr val="C00000"/>
                </a:solidFill>
              </a:rPr>
              <a:t>How can students be encouraged to be leaders in an emergency situation?  Many have life experiences that are relevant (veterans, those with first aid training) and faculty may not always be available or able to lead.</a:t>
            </a:r>
          </a:p>
          <a:p>
            <a:r>
              <a:rPr lang="en-US" dirty="0" smtClean="0">
                <a:solidFill>
                  <a:srgbClr val="C00000"/>
                </a:solidFill>
              </a:rPr>
              <a:t>Students want to address the reality that an active shooter can happen anywhere and they are eager to feel empowered rather than possible victims.</a:t>
            </a:r>
          </a:p>
          <a:p>
            <a:r>
              <a:rPr lang="en-US" dirty="0" smtClean="0">
                <a:solidFill>
                  <a:srgbClr val="C00000"/>
                </a:solidFill>
              </a:rPr>
              <a:t>Safety is on students’ minds, given recent robberies and sexual assaults on or near campus.  </a:t>
            </a:r>
          </a:p>
          <a:p>
            <a:r>
              <a:rPr lang="en-US" dirty="0" smtClean="0">
                <a:solidFill>
                  <a:srgbClr val="C00000"/>
                </a:solidFill>
              </a:rPr>
              <a:t>Some students and faculty are resistant to having a drill and unwilling to take it seriously.</a:t>
            </a:r>
          </a:p>
          <a:p>
            <a:r>
              <a:rPr lang="en-US" dirty="0" smtClean="0">
                <a:solidFill>
                  <a:srgbClr val="C00000"/>
                </a:solidFill>
              </a:rPr>
              <a:t>Faculty noted that the drill was more useful and effective in starting dialogue than they expected.</a:t>
            </a:r>
          </a:p>
          <a:p>
            <a:r>
              <a:rPr lang="en-US" dirty="0" smtClean="0">
                <a:solidFill>
                  <a:srgbClr val="C00000"/>
                </a:solidFill>
              </a:rPr>
              <a:t>The Compton Center had a number of issues because equipment is outdated.</a:t>
            </a:r>
          </a:p>
          <a:p>
            <a:r>
              <a:rPr lang="en-US" dirty="0" smtClean="0">
                <a:solidFill>
                  <a:srgbClr val="C00000"/>
                </a:solidFill>
              </a:rPr>
              <a:t>In Cosmetology, the drill helped the instructor and students identify new hiding places they weren’t previously aware of.  However, it was difficult to hear the “all clear” in hiding.</a:t>
            </a:r>
          </a:p>
          <a:p>
            <a:r>
              <a:rPr lang="en-US" dirty="0" smtClean="0">
                <a:solidFill>
                  <a:srgbClr val="C00000"/>
                </a:solidFill>
              </a:rPr>
              <a:t>Students expressed concerns about glass doors – they make the inhabitants much more vulnerable.  </a:t>
            </a:r>
          </a:p>
          <a:p>
            <a:endParaRPr lang="en-US" dirty="0" smtClean="0"/>
          </a:p>
          <a:p>
            <a:pPr marL="0" indent="0">
              <a:buNone/>
            </a:pPr>
            <a:endParaRPr lang="en-US" b="1" dirty="0" smtClean="0"/>
          </a:p>
          <a:p>
            <a:endParaRPr lang="en-US" dirty="0"/>
          </a:p>
        </p:txBody>
      </p:sp>
    </p:spTree>
    <p:extLst>
      <p:ext uri="{BB962C8B-B14F-4D97-AF65-F5344CB8AC3E}">
        <p14:creationId xmlns:p14="http://schemas.microsoft.com/office/powerpoint/2010/main" val="217169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710332"/>
            <a:ext cx="7155893" cy="2554983"/>
          </a:xfrm>
        </p:spPr>
        <p:txBody>
          <a:bodyPr/>
          <a:lstStyle/>
          <a:p>
            <a:r>
              <a:rPr lang="en-US" dirty="0" smtClean="0"/>
              <a:t>ECC Academic Senate </a:t>
            </a:r>
            <a:r>
              <a:rPr lang="en-US" sz="2400" dirty="0" smtClean="0"/>
              <a:t>November 15th 2016</a:t>
            </a:r>
            <a:endParaRPr lang="en-US" sz="2400" dirty="0"/>
          </a:p>
        </p:txBody>
      </p:sp>
      <p:sp>
        <p:nvSpPr>
          <p:cNvPr id="3" name="Subtitle 2"/>
          <p:cNvSpPr>
            <a:spLocks noGrp="1"/>
          </p:cNvSpPr>
          <p:nvPr>
            <p:ph type="subTitle" idx="1"/>
          </p:nvPr>
        </p:nvSpPr>
        <p:spPr>
          <a:xfrm>
            <a:off x="866442" y="4289699"/>
            <a:ext cx="7043118" cy="1475139"/>
          </a:xfrm>
        </p:spPr>
        <p:txBody>
          <a:bodyPr>
            <a:normAutofit lnSpcReduction="10000"/>
          </a:bodyPr>
          <a:lstStyle/>
          <a:p>
            <a:endParaRPr lang="en-US" sz="2800" dirty="0" smtClean="0">
              <a:solidFill>
                <a:schemeClr val="tx1"/>
              </a:solidFill>
            </a:endParaRPr>
          </a:p>
          <a:p>
            <a:r>
              <a:rPr lang="en-US" sz="2800" dirty="0" smtClean="0">
                <a:solidFill>
                  <a:schemeClr val="tx1"/>
                </a:solidFill>
              </a:rPr>
              <a:t>Please</a:t>
            </a:r>
            <a:r>
              <a:rPr lang="en-US" sz="2800" b="1" dirty="0" smtClean="0">
                <a:solidFill>
                  <a:srgbClr val="00B050"/>
                </a:solidFill>
              </a:rPr>
              <a:t> </a:t>
            </a:r>
            <a:r>
              <a:rPr lang="en-US" sz="2800" b="1" u="sng" dirty="0" smtClean="0"/>
              <a:t>sign in</a:t>
            </a:r>
            <a:r>
              <a:rPr lang="en-US" sz="2800" b="1" dirty="0" smtClean="0"/>
              <a:t> </a:t>
            </a:r>
            <a:r>
              <a:rPr lang="en-US" sz="2800" b="1" i="1" dirty="0" smtClean="0">
                <a:solidFill>
                  <a:schemeClr val="tx1"/>
                </a:solidFill>
              </a:rPr>
              <a:t>legibly</a:t>
            </a:r>
            <a:r>
              <a:rPr lang="en-US" sz="2800" b="1" dirty="0" smtClean="0"/>
              <a:t> </a:t>
            </a:r>
            <a:r>
              <a:rPr lang="en-US" sz="2800" dirty="0" smtClean="0">
                <a:solidFill>
                  <a:schemeClr val="tx1"/>
                </a:solidFill>
              </a:rPr>
              <a:t>&amp; pick up name card.</a:t>
            </a:r>
          </a:p>
          <a:p>
            <a:endParaRPr lang="en-US" dirty="0"/>
          </a:p>
        </p:txBody>
      </p:sp>
      <p:pic>
        <p:nvPicPr>
          <p:cNvPr id="14339" name="Picture 3" descr="ecclogo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460" y="747711"/>
            <a:ext cx="213995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turkey;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2682" y="489723"/>
            <a:ext cx="3217878" cy="282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49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 Unfinished Business: Emergency Response Drill</a:t>
            </a:r>
            <a:endParaRPr lang="en-US" sz="2700" dirty="0"/>
          </a:p>
        </p:txBody>
      </p:sp>
      <p:sp>
        <p:nvSpPr>
          <p:cNvPr id="3" name="Content Placeholder 2"/>
          <p:cNvSpPr>
            <a:spLocks noGrp="1"/>
          </p:cNvSpPr>
          <p:nvPr>
            <p:ph idx="1"/>
          </p:nvPr>
        </p:nvSpPr>
        <p:spPr>
          <a:xfrm>
            <a:off x="609598" y="2292440"/>
            <a:ext cx="8225309" cy="4211392"/>
          </a:xfrm>
        </p:spPr>
        <p:txBody>
          <a:bodyPr>
            <a:normAutofit fontScale="85000" lnSpcReduction="20000"/>
          </a:bodyPr>
          <a:lstStyle/>
          <a:p>
            <a:r>
              <a:rPr lang="en-US" b="1" dirty="0" smtClean="0">
                <a:solidFill>
                  <a:srgbClr val="C00000"/>
                </a:solidFill>
              </a:rPr>
              <a:t>Comments continued:</a:t>
            </a:r>
          </a:p>
          <a:p>
            <a:r>
              <a:rPr lang="en-US" dirty="0" smtClean="0">
                <a:solidFill>
                  <a:srgbClr val="C00000"/>
                </a:solidFill>
              </a:rPr>
              <a:t>At the night drill, Police patrolled with flashlights.  In a real emergency, it won’t be clear what the source of the light is – a shooter seeking additional victims or the police?</a:t>
            </a:r>
          </a:p>
          <a:p>
            <a:r>
              <a:rPr lang="en-US" dirty="0">
                <a:solidFill>
                  <a:srgbClr val="C00000"/>
                </a:solidFill>
              </a:rPr>
              <a:t>F</a:t>
            </a:r>
            <a:r>
              <a:rPr lang="en-US" dirty="0" smtClean="0">
                <a:solidFill>
                  <a:srgbClr val="C00000"/>
                </a:solidFill>
              </a:rPr>
              <a:t>aculty are the ones most in need of training since faculty are the constant – students are a more transient population.  </a:t>
            </a:r>
          </a:p>
          <a:p>
            <a:r>
              <a:rPr lang="en-US" dirty="0" smtClean="0">
                <a:solidFill>
                  <a:srgbClr val="C00000"/>
                </a:solidFill>
              </a:rPr>
              <a:t>Who was supervising the implementation of the drill?  Some heard classes that were quite loud, disregarding instructions to reduce noise during the drill in order to avoid detection in a real emergency.</a:t>
            </a:r>
          </a:p>
          <a:p>
            <a:r>
              <a:rPr lang="en-US" dirty="0" smtClean="0">
                <a:solidFill>
                  <a:srgbClr val="C00000"/>
                </a:solidFill>
              </a:rPr>
              <a:t>At the 7 pm drill, there were few people on campus.</a:t>
            </a:r>
          </a:p>
          <a:p>
            <a:r>
              <a:rPr lang="en-US" dirty="0" smtClean="0">
                <a:solidFill>
                  <a:srgbClr val="C00000"/>
                </a:solidFill>
              </a:rPr>
              <a:t>One Senator was at SMC during the 2013 shooting.  It’s important to also prepare students for emergencies, not just faculty.  One of her students was hysterical and it was fellow students who were able to calm her. </a:t>
            </a:r>
          </a:p>
          <a:p>
            <a:r>
              <a:rPr lang="en-US" dirty="0" smtClean="0">
                <a:solidFill>
                  <a:srgbClr val="C00000"/>
                </a:solidFill>
              </a:rPr>
              <a:t>There are unique challenges faced by those not in the classroom (e.g., on the tennis courts).    </a:t>
            </a:r>
          </a:p>
          <a:p>
            <a:r>
              <a:rPr lang="en-US" dirty="0" smtClean="0">
                <a:solidFill>
                  <a:srgbClr val="C00000"/>
                </a:solidFill>
              </a:rPr>
              <a:t>The power outage highlighted the need for cadets on hand to assist in the parking structures – gridlock occurred when the campus was evacuated.</a:t>
            </a:r>
          </a:p>
          <a:p>
            <a:pPr marL="0" indent="0">
              <a:buNone/>
            </a:pPr>
            <a:endParaRPr lang="en-US" b="1" dirty="0" smtClean="0"/>
          </a:p>
          <a:p>
            <a:endParaRPr lang="en-US" dirty="0"/>
          </a:p>
        </p:txBody>
      </p:sp>
    </p:spTree>
    <p:extLst>
      <p:ext uri="{BB962C8B-B14F-4D97-AF65-F5344CB8AC3E}">
        <p14:creationId xmlns:p14="http://schemas.microsoft.com/office/powerpoint/2010/main" val="331744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 Unfinished Business: Emergency Response Drill</a:t>
            </a:r>
            <a:endParaRPr lang="en-US" sz="2700" dirty="0"/>
          </a:p>
        </p:txBody>
      </p:sp>
      <p:sp>
        <p:nvSpPr>
          <p:cNvPr id="3" name="Content Placeholder 2"/>
          <p:cNvSpPr>
            <a:spLocks noGrp="1"/>
          </p:cNvSpPr>
          <p:nvPr>
            <p:ph idx="1"/>
          </p:nvPr>
        </p:nvSpPr>
        <p:spPr>
          <a:xfrm>
            <a:off x="609599" y="2292440"/>
            <a:ext cx="6683830" cy="4211392"/>
          </a:xfrm>
        </p:spPr>
        <p:txBody>
          <a:bodyPr>
            <a:normAutofit fontScale="85000" lnSpcReduction="10000"/>
          </a:bodyPr>
          <a:lstStyle/>
          <a:p>
            <a:r>
              <a:rPr lang="en-US" b="1" dirty="0" smtClean="0">
                <a:solidFill>
                  <a:srgbClr val="C00000"/>
                </a:solidFill>
              </a:rPr>
              <a:t>Suggestions:</a:t>
            </a:r>
          </a:p>
          <a:p>
            <a:r>
              <a:rPr lang="en-US" dirty="0" smtClean="0">
                <a:solidFill>
                  <a:srgbClr val="C00000"/>
                </a:solidFill>
              </a:rPr>
              <a:t>Communicate the date of the drill before the start of the semester so faculty can plan their class schedules accordingly.</a:t>
            </a:r>
          </a:p>
          <a:p>
            <a:r>
              <a:rPr lang="en-US" dirty="0" smtClean="0">
                <a:solidFill>
                  <a:srgbClr val="C00000"/>
                </a:solidFill>
              </a:rPr>
              <a:t>A stronger police presence on campus, especially in the evenings and in remote locations on campus.</a:t>
            </a:r>
          </a:p>
          <a:p>
            <a:r>
              <a:rPr lang="en-US" dirty="0" smtClean="0">
                <a:solidFill>
                  <a:srgbClr val="C00000"/>
                </a:solidFill>
              </a:rPr>
              <a:t>Remember that men are also vulnerable and have safety concerns.</a:t>
            </a:r>
          </a:p>
          <a:p>
            <a:r>
              <a:rPr lang="en-US" dirty="0" err="1" smtClean="0">
                <a:solidFill>
                  <a:srgbClr val="C00000"/>
                </a:solidFill>
              </a:rPr>
              <a:t>Nixle</a:t>
            </a:r>
            <a:r>
              <a:rPr lang="en-US" dirty="0" smtClean="0">
                <a:solidFill>
                  <a:srgbClr val="C00000"/>
                </a:solidFill>
              </a:rPr>
              <a:t> alerts should not only provide notice of an incident but also follow-up for how the issue was resolved.  Were suspects apprehended?  What steps were taken to minimize the likelihood they will be a continued threat?</a:t>
            </a:r>
          </a:p>
          <a:p>
            <a:r>
              <a:rPr lang="en-US" dirty="0" smtClean="0">
                <a:solidFill>
                  <a:srgbClr val="C00000"/>
                </a:solidFill>
              </a:rPr>
              <a:t>Survey students to learn who has first aid training, knows CPR, has emergency training.  </a:t>
            </a:r>
          </a:p>
          <a:p>
            <a:r>
              <a:rPr lang="en-US" dirty="0" smtClean="0">
                <a:solidFill>
                  <a:srgbClr val="C00000"/>
                </a:solidFill>
              </a:rPr>
              <a:t>Faculty suggested including </a:t>
            </a:r>
            <a:r>
              <a:rPr lang="en-US" dirty="0" err="1" smtClean="0">
                <a:solidFill>
                  <a:srgbClr val="C00000"/>
                </a:solidFill>
              </a:rPr>
              <a:t>Nixle</a:t>
            </a:r>
            <a:r>
              <a:rPr lang="en-US" dirty="0" smtClean="0">
                <a:solidFill>
                  <a:srgbClr val="C00000"/>
                </a:solidFill>
              </a:rPr>
              <a:t> sign-up instructions on syllabi.  </a:t>
            </a:r>
          </a:p>
          <a:p>
            <a:r>
              <a:rPr lang="en-US" dirty="0" smtClean="0">
                <a:solidFill>
                  <a:srgbClr val="C00000"/>
                </a:solidFill>
              </a:rPr>
              <a:t>Students suggested having first aid kits in classrooms.</a:t>
            </a:r>
          </a:p>
          <a:p>
            <a:endParaRPr lang="en-US" dirty="0" smtClean="0"/>
          </a:p>
          <a:p>
            <a:pPr marL="0" indent="0">
              <a:buNone/>
            </a:pPr>
            <a:endParaRPr lang="en-US" b="1" dirty="0" smtClean="0"/>
          </a:p>
          <a:p>
            <a:endParaRPr lang="en-US" dirty="0"/>
          </a:p>
        </p:txBody>
      </p:sp>
    </p:spTree>
    <p:extLst>
      <p:ext uri="{BB962C8B-B14F-4D97-AF65-F5344CB8AC3E}">
        <p14:creationId xmlns:p14="http://schemas.microsoft.com/office/powerpoint/2010/main" val="42367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 Unfinished Business: Emergency Response Drill</a:t>
            </a:r>
            <a:endParaRPr lang="en-US" sz="2700" dirty="0"/>
          </a:p>
        </p:txBody>
      </p:sp>
      <p:sp>
        <p:nvSpPr>
          <p:cNvPr id="3" name="Content Placeholder 2"/>
          <p:cNvSpPr>
            <a:spLocks noGrp="1"/>
          </p:cNvSpPr>
          <p:nvPr>
            <p:ph idx="1"/>
          </p:nvPr>
        </p:nvSpPr>
        <p:spPr>
          <a:xfrm>
            <a:off x="609599" y="2292440"/>
            <a:ext cx="8135156" cy="4211392"/>
          </a:xfrm>
        </p:spPr>
        <p:txBody>
          <a:bodyPr>
            <a:normAutofit fontScale="62500" lnSpcReduction="20000"/>
          </a:bodyPr>
          <a:lstStyle/>
          <a:p>
            <a:r>
              <a:rPr lang="en-US" sz="2200" b="1" dirty="0" smtClean="0">
                <a:solidFill>
                  <a:srgbClr val="C00000"/>
                </a:solidFill>
              </a:rPr>
              <a:t>Suggestions, continued:</a:t>
            </a:r>
          </a:p>
          <a:p>
            <a:r>
              <a:rPr lang="en-US" sz="2200" dirty="0" smtClean="0">
                <a:solidFill>
                  <a:srgbClr val="C00000"/>
                </a:solidFill>
              </a:rPr>
              <a:t>A Cosmetology class has a class rule: everyone in the night class leaves with a buddy or calls a police escort.</a:t>
            </a:r>
          </a:p>
          <a:p>
            <a:r>
              <a:rPr lang="en-US" sz="2200" dirty="0" smtClean="0">
                <a:solidFill>
                  <a:srgbClr val="C00000"/>
                </a:solidFill>
              </a:rPr>
              <a:t>Provide trainings, workshops, information in the online orientation and at New Student Welcome Day about </a:t>
            </a:r>
            <a:r>
              <a:rPr lang="en-US" sz="2200" dirty="0" err="1" smtClean="0">
                <a:solidFill>
                  <a:srgbClr val="C00000"/>
                </a:solidFill>
              </a:rPr>
              <a:t>Nixle</a:t>
            </a:r>
            <a:r>
              <a:rPr lang="en-US" sz="2200" dirty="0" smtClean="0">
                <a:solidFill>
                  <a:srgbClr val="C00000"/>
                </a:solidFill>
              </a:rPr>
              <a:t> and emergency preparations.  If students are prepared, they can help problem-solve during a real emergency.  </a:t>
            </a:r>
          </a:p>
          <a:p>
            <a:r>
              <a:rPr lang="en-US" sz="2200" dirty="0" smtClean="0">
                <a:solidFill>
                  <a:srgbClr val="C00000"/>
                </a:solidFill>
              </a:rPr>
              <a:t>Help people understand that, during a real emergency, they will need to follow all instructions from police and may be confronted with armed police.  (At the SMC shooting, the most unnerving part of the experience was being asked to exit the classroom with hands raised, in front of armed police.)</a:t>
            </a:r>
          </a:p>
          <a:p>
            <a:r>
              <a:rPr lang="en-US" sz="2200" dirty="0" smtClean="0">
                <a:solidFill>
                  <a:srgbClr val="C00000"/>
                </a:solidFill>
              </a:rPr>
              <a:t>Faculty are eager to provide feedback on the drill.  Informal discussions like at Senate are useful but it’s important to survey all faculty.  </a:t>
            </a:r>
          </a:p>
          <a:p>
            <a:r>
              <a:rPr lang="en-US" sz="2200" dirty="0" smtClean="0">
                <a:solidFill>
                  <a:srgbClr val="C00000"/>
                </a:solidFill>
              </a:rPr>
              <a:t>There’s a need for more lighting in parking structures and remote campus locations.  And a stronger, campus-wide public announcement system.</a:t>
            </a:r>
          </a:p>
          <a:p>
            <a:r>
              <a:rPr lang="en-US" sz="2200" dirty="0" smtClean="0">
                <a:solidFill>
                  <a:srgbClr val="C00000"/>
                </a:solidFill>
              </a:rPr>
              <a:t>Panic buttons would be useful – not everyone is going to remember to dial an extension.  (It was noted that classroom phones have a direct link to Campus Police.)</a:t>
            </a:r>
          </a:p>
          <a:p>
            <a:r>
              <a:rPr lang="en-US" sz="2200" dirty="0" smtClean="0">
                <a:solidFill>
                  <a:srgbClr val="C00000"/>
                </a:solidFill>
              </a:rPr>
              <a:t>A strong majority (more than 2/3) of senators support scheduling just one drill/semester.  So, they recommend shifting the Emergency Response Drill to spring semester.</a:t>
            </a:r>
          </a:p>
          <a:p>
            <a:endParaRPr lang="en-US" dirty="0" smtClean="0"/>
          </a:p>
          <a:p>
            <a:pPr marL="0" indent="0">
              <a:buNone/>
            </a:pPr>
            <a:endParaRPr lang="en-US" b="1" dirty="0" smtClean="0"/>
          </a:p>
          <a:p>
            <a:endParaRPr lang="en-US" dirty="0"/>
          </a:p>
        </p:txBody>
      </p:sp>
    </p:spTree>
    <p:extLst>
      <p:ext uri="{BB962C8B-B14F-4D97-AF65-F5344CB8AC3E}">
        <p14:creationId xmlns:p14="http://schemas.microsoft.com/office/powerpoint/2010/main" val="83866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346078" cy="918435"/>
          </a:xfrm>
        </p:spPr>
        <p:txBody>
          <a:bodyPr>
            <a:noAutofit/>
          </a:bodyPr>
          <a:lstStyle/>
          <a:p>
            <a:r>
              <a:rPr lang="en-US" sz="2400" dirty="0" smtClean="0"/>
              <a:t/>
            </a:r>
            <a:br>
              <a:rPr lang="en-US" sz="2400" dirty="0" smtClean="0"/>
            </a:br>
            <a:r>
              <a:rPr lang="en-US" sz="2800" dirty="0" smtClean="0"/>
              <a:t>E. Unfinished Business: </a:t>
            </a:r>
            <a:br>
              <a:rPr lang="en-US" sz="2800" dirty="0" smtClean="0"/>
            </a:br>
            <a:r>
              <a:rPr lang="en-US" sz="2800" dirty="0" smtClean="0"/>
              <a:t>Canvas Implementation &amp; Support</a:t>
            </a:r>
            <a:r>
              <a:rPr lang="en-US" sz="3000" dirty="0" smtClean="0"/>
              <a:t/>
            </a:r>
            <a:br>
              <a:rPr lang="en-US" sz="3000" dirty="0" smtClean="0"/>
            </a:br>
            <a:endParaRPr lang="en-US" sz="3000" dirty="0"/>
          </a:p>
        </p:txBody>
      </p:sp>
      <p:sp>
        <p:nvSpPr>
          <p:cNvPr id="3" name="Content Placeholder 2"/>
          <p:cNvSpPr>
            <a:spLocks noGrp="1"/>
          </p:cNvSpPr>
          <p:nvPr>
            <p:ph idx="1"/>
          </p:nvPr>
        </p:nvSpPr>
        <p:spPr>
          <a:xfrm>
            <a:off x="296214" y="2292439"/>
            <a:ext cx="8268237" cy="4288665"/>
          </a:xfrm>
        </p:spPr>
        <p:txBody>
          <a:bodyPr>
            <a:normAutofit fontScale="77500" lnSpcReduction="20000"/>
          </a:bodyPr>
          <a:lstStyle/>
          <a:p>
            <a:r>
              <a:rPr lang="en-US" b="1" dirty="0">
                <a:solidFill>
                  <a:schemeClr val="tx2"/>
                </a:solidFill>
              </a:rPr>
              <a:t>Pages </a:t>
            </a:r>
            <a:r>
              <a:rPr lang="en-US" b="1" dirty="0" smtClean="0">
                <a:solidFill>
                  <a:schemeClr val="tx2"/>
                </a:solidFill>
              </a:rPr>
              <a:t>27-41 </a:t>
            </a:r>
            <a:r>
              <a:rPr lang="en-US" b="1" dirty="0">
                <a:solidFill>
                  <a:schemeClr val="tx2"/>
                </a:solidFill>
              </a:rPr>
              <a:t>in Senate Packet</a:t>
            </a:r>
          </a:p>
          <a:p>
            <a:r>
              <a:rPr lang="en-US" dirty="0" smtClean="0">
                <a:solidFill>
                  <a:schemeClr val="tx1"/>
                </a:solidFill>
              </a:rPr>
              <a:t>Howard Story, Faculty Coordinator Library Learning Resources</a:t>
            </a:r>
          </a:p>
          <a:p>
            <a:r>
              <a:rPr lang="en-US" dirty="0"/>
              <a:t>Senate reps on DEAC: M. Fields &amp; C. Gold</a:t>
            </a:r>
            <a:r>
              <a:rPr lang="en-US" dirty="0" smtClean="0"/>
              <a:t>., M. McMillan, D. Berney</a:t>
            </a:r>
            <a:endParaRPr lang="en-US" dirty="0"/>
          </a:p>
          <a:p>
            <a:r>
              <a:rPr lang="en-US" dirty="0" smtClean="0"/>
              <a:t>OEI </a:t>
            </a:r>
            <a:r>
              <a:rPr lang="en-US" dirty="0"/>
              <a:t>Online Course Design </a:t>
            </a:r>
            <a:r>
              <a:rPr lang="en-US" dirty="0" smtClean="0"/>
              <a:t>Rubric: </a:t>
            </a:r>
            <a:r>
              <a:rPr lang="en-US" dirty="0" smtClean="0">
                <a:solidFill>
                  <a:srgbClr val="C00000"/>
                </a:solidFill>
              </a:rPr>
              <a:t>H. Story noted that the rubric is required to participate in the statewide course exchange, it promotes student success and teaching quality, and the transition to Canvas presents an ideal opportunity to implement the rubric.</a:t>
            </a:r>
          </a:p>
          <a:p>
            <a:r>
              <a:rPr lang="en-US" dirty="0" smtClean="0">
                <a:solidFill>
                  <a:srgbClr val="C00000"/>
                </a:solidFill>
              </a:rPr>
              <a:t>The Senate passed a motion to endorse the DEAC recommendation that the current OEI rubric become the standard for ECC distance education classes.  </a:t>
            </a:r>
            <a:endParaRPr lang="en-US" dirty="0">
              <a:solidFill>
                <a:srgbClr val="C00000"/>
              </a:solidFill>
            </a:endParaRPr>
          </a:p>
          <a:p>
            <a:r>
              <a:rPr lang="en-US" dirty="0" smtClean="0"/>
              <a:t>Canvas </a:t>
            </a:r>
            <a:r>
              <a:rPr lang="en-US" dirty="0"/>
              <a:t>Implementation </a:t>
            </a:r>
            <a:r>
              <a:rPr lang="en-US" dirty="0" smtClean="0"/>
              <a:t>Timeline</a:t>
            </a:r>
          </a:p>
          <a:p>
            <a:r>
              <a:rPr lang="en-US" dirty="0" smtClean="0"/>
              <a:t>Canvas </a:t>
            </a:r>
            <a:r>
              <a:rPr lang="en-US" dirty="0"/>
              <a:t>Training and Support </a:t>
            </a:r>
            <a:r>
              <a:rPr lang="en-US" dirty="0" smtClean="0"/>
              <a:t>Opportunities:  </a:t>
            </a:r>
            <a:r>
              <a:rPr lang="en-US" dirty="0" smtClean="0">
                <a:solidFill>
                  <a:srgbClr val="C00000"/>
                </a:solidFill>
              </a:rPr>
              <a:t>For more information about the variety of supports being offered, visit:</a:t>
            </a:r>
            <a:endParaRPr lang="en-US" dirty="0">
              <a:solidFill>
                <a:srgbClr val="C00000"/>
              </a:solidFill>
            </a:endParaRPr>
          </a:p>
          <a:p>
            <a:r>
              <a:rPr lang="en-US" dirty="0" smtClean="0">
                <a:hlinkClick r:id="rId3"/>
              </a:rPr>
              <a:t>http</a:t>
            </a:r>
            <a:r>
              <a:rPr lang="en-US" dirty="0">
                <a:hlinkClick r:id="rId3"/>
              </a:rPr>
              <a:t>://</a:t>
            </a:r>
            <a:r>
              <a:rPr lang="en-US" dirty="0" smtClean="0">
                <a:hlinkClick r:id="rId3"/>
              </a:rPr>
              <a:t>www.elcamino.edu/library/distance-ed/facultyresources/Information_about_Canvas_for_Faculty.asp</a:t>
            </a:r>
            <a:endParaRPr lang="en-US" dirty="0" smtClean="0"/>
          </a:p>
          <a:p>
            <a:r>
              <a:rPr lang="en-US" dirty="0" smtClean="0">
                <a:solidFill>
                  <a:srgbClr val="C00000"/>
                </a:solidFill>
              </a:rPr>
              <a:t>DEAC has informally functioned as a Senate subcommittee.  The DEAC recommendation is to formalize this link as other colleges have: Models from Mira Costa, Marin College, ELAC, PCC.  The Senate passed a motion to begin the process of updating the Senate constitution to add DEAC as a subcommittee.  Revisions to the constitution require 2/3 vote of the entire faculty. More information to come in spring.</a:t>
            </a:r>
            <a:endParaRPr lang="en-US" dirty="0">
              <a:solidFill>
                <a:srgbClr val="C00000"/>
              </a:solidFill>
            </a:endParaRPr>
          </a:p>
        </p:txBody>
      </p:sp>
    </p:spTree>
    <p:extLst>
      <p:ext uri="{BB962C8B-B14F-4D97-AF65-F5344CB8AC3E}">
        <p14:creationId xmlns:p14="http://schemas.microsoft.com/office/powerpoint/2010/main" val="4231236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F. New Business: </a:t>
            </a:r>
            <a:br>
              <a:rPr lang="en-US" sz="3000" dirty="0" smtClean="0"/>
            </a:br>
            <a:r>
              <a:rPr lang="en-US" sz="3000" dirty="0" smtClean="0"/>
              <a:t>Resolution of Support for All Students</a:t>
            </a:r>
            <a:endParaRPr lang="en-US" sz="3000" dirty="0"/>
          </a:p>
        </p:txBody>
      </p:sp>
      <p:sp>
        <p:nvSpPr>
          <p:cNvPr id="3" name="Content Placeholder 2"/>
          <p:cNvSpPr>
            <a:spLocks noGrp="1"/>
          </p:cNvSpPr>
          <p:nvPr>
            <p:ph idx="1"/>
          </p:nvPr>
        </p:nvSpPr>
        <p:spPr/>
        <p:txBody>
          <a:bodyPr>
            <a:normAutofit/>
          </a:bodyPr>
          <a:lstStyle/>
          <a:p>
            <a:r>
              <a:rPr lang="en-US" dirty="0" smtClean="0">
                <a:solidFill>
                  <a:srgbClr val="C00000"/>
                </a:solidFill>
              </a:rPr>
              <a:t>A proposed resolution was discussed, revised and unanimously approved by the Senate.  </a:t>
            </a:r>
            <a:endParaRPr lang="en-US" dirty="0">
              <a:solidFill>
                <a:srgbClr val="C00000"/>
              </a:solidFill>
            </a:endParaRPr>
          </a:p>
        </p:txBody>
      </p:sp>
    </p:spTree>
    <p:extLst>
      <p:ext uri="{BB962C8B-B14F-4D97-AF65-F5344CB8AC3E}">
        <p14:creationId xmlns:p14="http://schemas.microsoft.com/office/powerpoint/2010/main" val="1375261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F. New Business: </a:t>
            </a:r>
            <a:br>
              <a:rPr lang="en-US" sz="3000" dirty="0" smtClean="0"/>
            </a:br>
            <a:r>
              <a:rPr lang="en-US" sz="3000" dirty="0" smtClean="0"/>
              <a:t>VP Compton Center, Paul Flor &amp; Amber Gillis</a:t>
            </a:r>
            <a:endParaRPr lang="en-US" sz="3000" dirty="0"/>
          </a:p>
        </p:txBody>
      </p:sp>
      <p:sp>
        <p:nvSpPr>
          <p:cNvPr id="3" name="Content Placeholder 2"/>
          <p:cNvSpPr>
            <a:spLocks noGrp="1"/>
          </p:cNvSpPr>
          <p:nvPr>
            <p:ph idx="1"/>
          </p:nvPr>
        </p:nvSpPr>
        <p:spPr>
          <a:xfrm>
            <a:off x="866441" y="2489199"/>
            <a:ext cx="7710889" cy="3988873"/>
          </a:xfrm>
        </p:spPr>
        <p:txBody>
          <a:bodyPr>
            <a:normAutofit fontScale="70000" lnSpcReduction="20000"/>
          </a:bodyPr>
          <a:lstStyle/>
          <a:p>
            <a:r>
              <a:rPr lang="en-US" dirty="0" smtClean="0"/>
              <a:t>To access the Self-Study, visit:</a:t>
            </a:r>
          </a:p>
          <a:p>
            <a:r>
              <a:rPr lang="en-US" dirty="0">
                <a:hlinkClick r:id="rId3"/>
              </a:rPr>
              <a:t>http://</a:t>
            </a:r>
            <a:r>
              <a:rPr lang="en-US" dirty="0" smtClean="0">
                <a:hlinkClick r:id="rId3"/>
              </a:rPr>
              <a:t>www.compton.edu/campusinformation/accreditation/docs/ComptonCenter_Self-Evaluation-DRAFT_11.6.2016.pdf</a:t>
            </a:r>
            <a:endParaRPr lang="en-US" dirty="0" smtClean="0"/>
          </a:p>
          <a:p>
            <a:r>
              <a:rPr lang="en-US" dirty="0" smtClean="0"/>
              <a:t>The current draft of the Self Study is 397 pages </a:t>
            </a:r>
            <a:r>
              <a:rPr lang="en-US" dirty="0"/>
              <a:t>and 106,728 words!</a:t>
            </a:r>
          </a:p>
          <a:p>
            <a:r>
              <a:rPr lang="en-US" dirty="0" smtClean="0"/>
              <a:t>We </a:t>
            </a:r>
            <a:r>
              <a:rPr lang="en-US" dirty="0"/>
              <a:t>are in our second, complete </a:t>
            </a:r>
            <a:r>
              <a:rPr lang="en-US" dirty="0" smtClean="0"/>
              <a:t>draft.</a:t>
            </a:r>
            <a:endParaRPr lang="en-US" dirty="0"/>
          </a:p>
          <a:p>
            <a:r>
              <a:rPr lang="en-US" dirty="0" smtClean="0"/>
              <a:t>We </a:t>
            </a:r>
            <a:r>
              <a:rPr lang="en-US" dirty="0"/>
              <a:t>have been working together as a campus to complete our Self Evaluation </a:t>
            </a:r>
            <a:r>
              <a:rPr lang="en-US" dirty="0" smtClean="0"/>
              <a:t>Report.</a:t>
            </a:r>
          </a:p>
          <a:p>
            <a:r>
              <a:rPr lang="en-US" dirty="0" smtClean="0"/>
              <a:t>Nine Committees.</a:t>
            </a:r>
          </a:p>
          <a:p>
            <a:r>
              <a:rPr lang="en-US" dirty="0" smtClean="0"/>
              <a:t>A </a:t>
            </a:r>
            <a:r>
              <a:rPr lang="en-US" dirty="0"/>
              <a:t>team comprised of approximately 50 </a:t>
            </a:r>
            <a:r>
              <a:rPr lang="en-US" dirty="0" smtClean="0"/>
              <a:t>faculty</a:t>
            </a:r>
            <a:r>
              <a:rPr lang="en-US" dirty="0"/>
              <a:t>, </a:t>
            </a:r>
            <a:r>
              <a:rPr lang="en-US" dirty="0" smtClean="0"/>
              <a:t>staff</a:t>
            </a:r>
            <a:r>
              <a:rPr lang="en-US" dirty="0"/>
              <a:t>, and Administrators have all contributed to the completion of the </a:t>
            </a:r>
            <a:r>
              <a:rPr lang="en-US" dirty="0" smtClean="0"/>
              <a:t>draft.</a:t>
            </a:r>
          </a:p>
          <a:p>
            <a:r>
              <a:rPr lang="en-US" dirty="0" smtClean="0"/>
              <a:t>Final </a:t>
            </a:r>
            <a:r>
              <a:rPr lang="en-US" dirty="0"/>
              <a:t>editing is underway.</a:t>
            </a:r>
          </a:p>
          <a:p>
            <a:r>
              <a:rPr lang="en-US" dirty="0" smtClean="0"/>
              <a:t>We </a:t>
            </a:r>
            <a:r>
              <a:rPr lang="en-US" dirty="0"/>
              <a:t>are on track for a late November deadline to Ann Garten for finally formatting and publication.</a:t>
            </a:r>
          </a:p>
          <a:p>
            <a:r>
              <a:rPr lang="en-US" dirty="0" smtClean="0"/>
              <a:t>All </a:t>
            </a:r>
            <a:r>
              <a:rPr lang="en-US" dirty="0"/>
              <a:t>comments and suggestions are welcome to Amber Gillis </a:t>
            </a:r>
            <a:r>
              <a:rPr lang="en-US" dirty="0" smtClean="0">
                <a:hlinkClick r:id="rId4"/>
              </a:rPr>
              <a:t>at</a:t>
            </a:r>
            <a:r>
              <a:rPr lang="en-US" u="sng" dirty="0" smtClean="0">
                <a:hlinkClick r:id="rId4"/>
              </a:rPr>
              <a:t>agillis@elcamino.edu</a:t>
            </a:r>
            <a:r>
              <a:rPr lang="en-US" u="sng" dirty="0" smtClean="0"/>
              <a:t>.</a:t>
            </a:r>
          </a:p>
          <a:p>
            <a:r>
              <a:rPr lang="en-US" dirty="0" smtClean="0">
                <a:solidFill>
                  <a:srgbClr val="C00000"/>
                </a:solidFill>
              </a:rPr>
              <a:t>There will be a second reading and discussion of the Compton Center Self-Study at the December 6th Senate meeting.  At that time, the Senate will be invited to endorse the Compton Center Self-Study.</a:t>
            </a:r>
          </a:p>
          <a:p>
            <a:endParaRPr lang="en-US" dirty="0"/>
          </a:p>
        </p:txBody>
      </p:sp>
    </p:spTree>
    <p:extLst>
      <p:ext uri="{BB962C8B-B14F-4D97-AF65-F5344CB8AC3E}">
        <p14:creationId xmlns:p14="http://schemas.microsoft.com/office/powerpoint/2010/main" val="1405471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599" y="2160590"/>
            <a:ext cx="6347714" cy="4490581"/>
          </a:xfrm>
        </p:spPr>
        <p:txBody>
          <a:bodyPr>
            <a:normAutofit fontScale="92500" lnSpcReduction="20000"/>
          </a:bodyPr>
          <a:lstStyle/>
          <a:p>
            <a:r>
              <a:rPr lang="en-US" sz="2400" dirty="0">
                <a:solidFill>
                  <a:schemeClr val="tx1"/>
                </a:solidFill>
              </a:rPr>
              <a:t>H.  Future Agenda </a:t>
            </a:r>
            <a:r>
              <a:rPr lang="en-US" sz="2400" dirty="0" smtClean="0">
                <a:solidFill>
                  <a:schemeClr val="tx1"/>
                </a:solidFill>
              </a:rPr>
              <a:t>Items</a:t>
            </a:r>
          </a:p>
          <a:p>
            <a:pPr lvl="0"/>
            <a:r>
              <a:rPr lang="en-US" dirty="0"/>
              <a:t>Information: Comprehensive Master Plan, Dr. Jeanie Nishime (12.6)</a:t>
            </a:r>
          </a:p>
          <a:p>
            <a:pPr lvl="0"/>
            <a:r>
              <a:rPr lang="en-US" dirty="0"/>
              <a:t>Outstanding Adjunct Faculty Award: Stacey Allen, VP Faculty Development (12.6)</a:t>
            </a:r>
          </a:p>
          <a:p>
            <a:pPr lvl="0"/>
            <a:r>
              <a:rPr lang="en-US" dirty="0"/>
              <a:t>Ed Policies: BP/AP 5010, AP 5011 Admissions and Concurrent Enrollment, BP/AP 3710 Securing of Copyright &amp; BP/AP 3715 Intellectual Property.</a:t>
            </a:r>
          </a:p>
          <a:p>
            <a:pPr lvl="0"/>
            <a:r>
              <a:rPr lang="en-US" dirty="0"/>
              <a:t>Student Success Initiatives (SSSP, SEP, BSI, BSSOT, MMA, etc.) </a:t>
            </a:r>
          </a:p>
          <a:p>
            <a:pPr lvl="0"/>
            <a:r>
              <a:rPr lang="en-US" dirty="0"/>
              <a:t>Enrollment Management Plan, including Dual Enrollment Initiatives</a:t>
            </a:r>
          </a:p>
          <a:p>
            <a:r>
              <a:rPr lang="en-US" dirty="0"/>
              <a:t>Strong Workforce </a:t>
            </a:r>
            <a:r>
              <a:rPr lang="en-US" dirty="0" smtClean="0"/>
              <a:t>Program</a:t>
            </a:r>
          </a:p>
          <a:p>
            <a:r>
              <a:rPr lang="en-US" sz="2400" dirty="0" smtClean="0">
                <a:solidFill>
                  <a:schemeClr val="tx1"/>
                </a:solidFill>
              </a:rPr>
              <a:t>I</a:t>
            </a:r>
            <a:r>
              <a:rPr lang="en-US" sz="2400" dirty="0">
                <a:solidFill>
                  <a:schemeClr val="tx1"/>
                </a:solidFill>
              </a:rPr>
              <a:t>. Public Comment</a:t>
            </a:r>
          </a:p>
          <a:p>
            <a:r>
              <a:rPr lang="en-US" sz="2400" dirty="0">
                <a:solidFill>
                  <a:schemeClr val="tx1"/>
                </a:solidFill>
              </a:rPr>
              <a:t>J. </a:t>
            </a:r>
            <a:r>
              <a:rPr lang="en-US" sz="2400" dirty="0" smtClean="0">
                <a:solidFill>
                  <a:schemeClr val="tx1"/>
                </a:solidFill>
              </a:rPr>
              <a:t>Adjourn</a:t>
            </a:r>
            <a:endParaRPr lang="en-US" sz="2400" dirty="0">
              <a:solidFill>
                <a:schemeClr val="tx1"/>
              </a:solidFill>
            </a:endParaRPr>
          </a:p>
        </p:txBody>
      </p:sp>
    </p:spTree>
    <p:extLst>
      <p:ext uri="{BB962C8B-B14F-4D97-AF65-F5344CB8AC3E}">
        <p14:creationId xmlns:p14="http://schemas.microsoft.com/office/powerpoint/2010/main" val="1439341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38406" y="2489200"/>
            <a:ext cx="7860714" cy="4082288"/>
          </a:xfrm>
        </p:spPr>
        <p:txBody>
          <a:bodyPr>
            <a:normAutofit fontScale="92500" lnSpcReduction="10000"/>
          </a:bodyPr>
          <a:lstStyle/>
          <a:p>
            <a:pPr>
              <a:buFont typeface="+mj-lt"/>
              <a:buAutoNum type="alphaUcPeriod"/>
            </a:pPr>
            <a:r>
              <a:rPr lang="en-US" dirty="0"/>
              <a:t>Call to </a:t>
            </a:r>
            <a:r>
              <a:rPr lang="en-US" dirty="0" smtClean="0"/>
              <a:t>Order</a:t>
            </a:r>
          </a:p>
          <a:p>
            <a:pPr>
              <a:buFont typeface="+mj-lt"/>
              <a:buAutoNum type="alphaUcPeriod"/>
            </a:pPr>
            <a:r>
              <a:rPr lang="en-US" dirty="0" smtClean="0"/>
              <a:t>Approval </a:t>
            </a:r>
            <a:r>
              <a:rPr lang="en-US" dirty="0"/>
              <a:t>of </a:t>
            </a:r>
            <a:r>
              <a:rPr lang="en-US" dirty="0" smtClean="0"/>
              <a:t>Minutes: </a:t>
            </a:r>
            <a:r>
              <a:rPr lang="en-US" b="1" dirty="0" smtClean="0">
                <a:solidFill>
                  <a:schemeClr val="tx2"/>
                </a:solidFill>
              </a:rPr>
              <a:t>Pages 7-12 in Senate packet.</a:t>
            </a:r>
          </a:p>
          <a:p>
            <a:pPr>
              <a:buFont typeface="+mj-lt"/>
              <a:buAutoNum type="alphaUcPeriod"/>
            </a:pPr>
            <a:r>
              <a:rPr lang="en-US" dirty="0" smtClean="0"/>
              <a:t>Officer </a:t>
            </a:r>
            <a:r>
              <a:rPr lang="en-US" dirty="0"/>
              <a:t>Reports</a:t>
            </a:r>
          </a:p>
          <a:p>
            <a:pPr>
              <a:buFont typeface="+mj-lt"/>
              <a:buAutoNum type="alphaUcPeriod"/>
            </a:pPr>
            <a:r>
              <a:rPr lang="en-US" dirty="0"/>
              <a:t>Special Committee Reports</a:t>
            </a:r>
          </a:p>
          <a:p>
            <a:pPr>
              <a:buFont typeface="+mj-lt"/>
              <a:buAutoNum type="alphaUcPeriod"/>
            </a:pPr>
            <a:r>
              <a:rPr lang="en-US" dirty="0"/>
              <a:t>Unfinished Business</a:t>
            </a:r>
          </a:p>
          <a:p>
            <a:pPr>
              <a:buFont typeface="+mj-lt"/>
              <a:buAutoNum type="alphaUcPeriod"/>
            </a:pPr>
            <a:r>
              <a:rPr lang="en-US" dirty="0">
                <a:solidFill>
                  <a:schemeClr val="tx1"/>
                </a:solidFill>
              </a:rPr>
              <a:t>New </a:t>
            </a:r>
            <a:r>
              <a:rPr lang="en-US" dirty="0" smtClean="0">
                <a:solidFill>
                  <a:schemeClr val="tx1"/>
                </a:solidFill>
              </a:rPr>
              <a:t>Business: </a:t>
            </a:r>
            <a:r>
              <a:rPr lang="en-US" b="1" dirty="0" smtClean="0">
                <a:solidFill>
                  <a:schemeClr val="accent5"/>
                </a:solidFill>
              </a:rPr>
              <a:t>Proposed new agenda item: Resolution of Support for All Students – </a:t>
            </a:r>
            <a:r>
              <a:rPr lang="en-US" dirty="0" smtClean="0">
                <a:solidFill>
                  <a:srgbClr val="C00000"/>
                </a:solidFill>
              </a:rPr>
              <a:t>motion to add agenda item passed unanimously</a:t>
            </a:r>
            <a:endParaRPr lang="en-US" dirty="0">
              <a:solidFill>
                <a:srgbClr val="C00000"/>
              </a:solidFill>
            </a:endParaRPr>
          </a:p>
          <a:p>
            <a:pPr>
              <a:buFont typeface="+mj-lt"/>
              <a:buAutoNum type="alphaUcPeriod"/>
            </a:pPr>
            <a:r>
              <a:rPr lang="en-US" dirty="0"/>
              <a:t>Information Items – Discussion</a:t>
            </a:r>
          </a:p>
          <a:p>
            <a:pPr>
              <a:buFont typeface="+mj-lt"/>
              <a:buAutoNum type="alphaUcPeriod"/>
            </a:pPr>
            <a:r>
              <a:rPr lang="en-US" dirty="0"/>
              <a:t>Future Agenda Items</a:t>
            </a:r>
          </a:p>
          <a:p>
            <a:pPr>
              <a:buFont typeface="+mj-lt"/>
              <a:buAutoNum type="alphaUcPeriod"/>
            </a:pPr>
            <a:r>
              <a:rPr lang="en-US" dirty="0"/>
              <a:t>Public Comment</a:t>
            </a:r>
          </a:p>
          <a:p>
            <a:pPr>
              <a:buFont typeface="+mj-lt"/>
              <a:buAutoNum type="alphaUcPeriod"/>
            </a:pPr>
            <a:r>
              <a:rPr lang="en-US" dirty="0" smtClean="0"/>
              <a:t>Adjourn</a:t>
            </a:r>
            <a:endParaRPr lang="en-US" dirty="0"/>
          </a:p>
        </p:txBody>
      </p:sp>
    </p:spTree>
    <p:extLst>
      <p:ext uri="{BB962C8B-B14F-4D97-AF65-F5344CB8AC3E}">
        <p14:creationId xmlns:p14="http://schemas.microsoft.com/office/powerpoint/2010/main" val="390519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77944" cy="709865"/>
          </a:xfrm>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866440" y="2412999"/>
            <a:ext cx="7015429" cy="4296893"/>
          </a:xfrm>
        </p:spPr>
        <p:txBody>
          <a:bodyPr>
            <a:normAutofit fontScale="62500" lnSpcReduction="20000"/>
          </a:bodyPr>
          <a:lstStyle/>
          <a:p>
            <a:r>
              <a:rPr lang="en-US" sz="1900" b="1" dirty="0" smtClean="0">
                <a:solidFill>
                  <a:schemeClr val="accent1"/>
                </a:solidFill>
              </a:rPr>
              <a:t>Welcome Dean Amy Grant, Natural Sciences.  </a:t>
            </a:r>
            <a:r>
              <a:rPr lang="en-US" sz="1900" dirty="0" smtClean="0">
                <a:solidFill>
                  <a:srgbClr val="C00000"/>
                </a:solidFill>
              </a:rPr>
              <a:t>Dean Grant has a Ph.D. in Chemistry from UCI.  After her graduate study she taught English and traveled extensively overseas.  When she ran out of money it was time to come home!  Her career at ECC started in the classroom.  She’s been in the dean’s role for approximately one year.</a:t>
            </a:r>
          </a:p>
          <a:p>
            <a:r>
              <a:rPr lang="en-US" sz="1900" b="1" dirty="0" smtClean="0">
                <a:solidFill>
                  <a:schemeClr val="tx2"/>
                </a:solidFill>
              </a:rPr>
              <a:t>Pages 13-15 </a:t>
            </a:r>
            <a:r>
              <a:rPr lang="en-US" sz="1900" b="1" dirty="0">
                <a:solidFill>
                  <a:schemeClr val="tx2"/>
                </a:solidFill>
              </a:rPr>
              <a:t>in Senate Packet</a:t>
            </a:r>
          </a:p>
          <a:p>
            <a:r>
              <a:rPr lang="en-US" sz="1900" b="1" u="sng" dirty="0" smtClean="0"/>
              <a:t>ASCCC:</a:t>
            </a:r>
          </a:p>
          <a:p>
            <a:r>
              <a:rPr lang="en-US" sz="1900" b="1" dirty="0" smtClean="0"/>
              <a:t>Exemplary </a:t>
            </a:r>
            <a:r>
              <a:rPr lang="en-US" sz="1900" b="1" dirty="0"/>
              <a:t>Program Award: </a:t>
            </a:r>
            <a:r>
              <a:rPr lang="en-US" sz="1900" dirty="0" smtClean="0"/>
              <a:t>Educational Development</a:t>
            </a:r>
          </a:p>
          <a:p>
            <a:r>
              <a:rPr lang="en-US" sz="1900" dirty="0" smtClean="0"/>
              <a:t>Fifteen courses:</a:t>
            </a:r>
          </a:p>
          <a:p>
            <a:pPr lvl="1"/>
            <a:r>
              <a:rPr lang="en-US" sz="1900" dirty="0" smtClean="0"/>
              <a:t>academic </a:t>
            </a:r>
            <a:r>
              <a:rPr lang="en-US" sz="1900" dirty="0"/>
              <a:t>support for students concurrently enrolled in English, math and computer literacy; </a:t>
            </a:r>
            <a:endParaRPr lang="en-US" sz="1900" dirty="0" smtClean="0"/>
          </a:p>
          <a:p>
            <a:pPr lvl="1"/>
            <a:r>
              <a:rPr lang="en-US" sz="1900" dirty="0" smtClean="0"/>
              <a:t>soft </a:t>
            </a:r>
            <a:r>
              <a:rPr lang="en-US" sz="1900" dirty="0"/>
              <a:t>skills necessary for </a:t>
            </a:r>
            <a:r>
              <a:rPr lang="en-US" sz="1900" dirty="0" smtClean="0"/>
              <a:t>success;</a:t>
            </a:r>
          </a:p>
          <a:p>
            <a:pPr lvl="1"/>
            <a:r>
              <a:rPr lang="en-US" sz="1900" dirty="0" smtClean="0"/>
              <a:t>self-awareness </a:t>
            </a:r>
            <a:r>
              <a:rPr lang="en-US" sz="1900" dirty="0"/>
              <a:t>of strengths and </a:t>
            </a:r>
            <a:r>
              <a:rPr lang="en-US" sz="1900" dirty="0" smtClean="0"/>
              <a:t>weaknesses; and</a:t>
            </a:r>
          </a:p>
          <a:p>
            <a:pPr lvl="1"/>
            <a:r>
              <a:rPr lang="en-US" sz="1900" dirty="0" smtClean="0"/>
              <a:t>American </a:t>
            </a:r>
            <a:r>
              <a:rPr lang="en-US" sz="1900" dirty="0"/>
              <a:t>Sign </a:t>
            </a:r>
            <a:r>
              <a:rPr lang="en-US" sz="1900" dirty="0" smtClean="0"/>
              <a:t>Language.</a:t>
            </a:r>
            <a:endParaRPr lang="en-US" sz="1900" dirty="0"/>
          </a:p>
          <a:p>
            <a:r>
              <a:rPr lang="en-US" sz="1900" dirty="0" smtClean="0"/>
              <a:t>“Combination and Collaboration”:</a:t>
            </a:r>
          </a:p>
          <a:p>
            <a:pPr lvl="1"/>
            <a:r>
              <a:rPr lang="en-US" sz="1900" dirty="0" smtClean="0"/>
              <a:t>SRC High Tech Center and Alternate Media Services</a:t>
            </a:r>
          </a:p>
          <a:p>
            <a:pPr lvl="1"/>
            <a:r>
              <a:rPr lang="en-US" sz="1900" dirty="0" smtClean="0"/>
              <a:t>High-quality instruction through use of assistive hardware and software.</a:t>
            </a:r>
          </a:p>
          <a:p>
            <a:r>
              <a:rPr lang="en-US" sz="1900" b="1" dirty="0" smtClean="0">
                <a:solidFill>
                  <a:schemeClr val="accent4"/>
                </a:solidFill>
              </a:rPr>
              <a:t>Congrats to Professor Julie Land and her colleagues</a:t>
            </a:r>
            <a:r>
              <a:rPr lang="en-US" sz="1900" dirty="0"/>
              <a:t>!</a:t>
            </a:r>
            <a:endParaRPr lang="en-US" sz="1900" dirty="0" smtClean="0"/>
          </a:p>
          <a:p>
            <a:pPr marL="0" indent="0">
              <a:buNone/>
            </a:pPr>
            <a:endParaRPr lang="en-US" dirty="0" smtClean="0"/>
          </a:p>
        </p:txBody>
      </p:sp>
    </p:spTree>
    <p:extLst>
      <p:ext uri="{BB962C8B-B14F-4D97-AF65-F5344CB8AC3E}">
        <p14:creationId xmlns:p14="http://schemas.microsoft.com/office/powerpoint/2010/main" val="179582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77944" cy="709865"/>
          </a:xfrm>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866440" y="2413000"/>
            <a:ext cx="7015429" cy="4001752"/>
          </a:xfrm>
        </p:spPr>
        <p:txBody>
          <a:bodyPr>
            <a:normAutofit fontScale="70000" lnSpcReduction="20000"/>
          </a:bodyPr>
          <a:lstStyle/>
          <a:p>
            <a:r>
              <a:rPr lang="en-US" b="1" u="sng" dirty="0" smtClean="0"/>
              <a:t>ASCCC Plenary:  </a:t>
            </a:r>
            <a:r>
              <a:rPr lang="en-US" dirty="0" smtClean="0">
                <a:solidFill>
                  <a:srgbClr val="C00000"/>
                </a:solidFill>
              </a:rPr>
              <a:t>…provided strong affirmation of the 10+1 purview of the Academic Senate and the importance of consultation.  Key topics/resolutions passed included:</a:t>
            </a:r>
          </a:p>
          <a:p>
            <a:pPr lvl="0"/>
            <a:r>
              <a:rPr lang="en-US" b="1" dirty="0" smtClean="0"/>
              <a:t>Dual </a:t>
            </a:r>
            <a:r>
              <a:rPr lang="en-US" b="1" dirty="0"/>
              <a:t>Enrollment </a:t>
            </a:r>
            <a:r>
              <a:rPr lang="en-US" b="1" dirty="0" smtClean="0"/>
              <a:t>programs</a:t>
            </a:r>
            <a:r>
              <a:rPr lang="en-US" dirty="0" smtClean="0"/>
              <a:t>.  Key issues: minimum qualifications, impact on local programs, standards for curriculum</a:t>
            </a:r>
            <a:r>
              <a:rPr lang="en-US" dirty="0"/>
              <a:t>, SLOs, grading, etc.  </a:t>
            </a:r>
          </a:p>
          <a:p>
            <a:pPr lvl="0"/>
            <a:r>
              <a:rPr lang="en-US" b="1" dirty="0"/>
              <a:t>Local Senate approval for participation in Multiple Measures Assessment Project</a:t>
            </a:r>
            <a:r>
              <a:rPr lang="en-US" b="1" dirty="0" smtClean="0"/>
              <a:t>.  </a:t>
            </a:r>
            <a:r>
              <a:rPr lang="en-US" dirty="0" smtClean="0">
                <a:solidFill>
                  <a:srgbClr val="C00000"/>
                </a:solidFill>
              </a:rPr>
              <a:t>Placement and assessment has implications for most departments – not only English and Math – because of prerequisites and recommended prep.</a:t>
            </a:r>
            <a:endParaRPr lang="en-US" dirty="0">
              <a:solidFill>
                <a:srgbClr val="C00000"/>
              </a:solidFill>
            </a:endParaRPr>
          </a:p>
          <a:p>
            <a:pPr lvl="0"/>
            <a:r>
              <a:rPr lang="en-US" b="1" dirty="0"/>
              <a:t>CTE-related initiatives</a:t>
            </a:r>
            <a:r>
              <a:rPr lang="en-US" b="1" dirty="0" smtClean="0"/>
              <a:t>:  </a:t>
            </a:r>
            <a:r>
              <a:rPr lang="en-US" dirty="0" smtClean="0">
                <a:solidFill>
                  <a:srgbClr val="C00000"/>
                </a:solidFill>
              </a:rPr>
              <a:t>Thanks to Mark Fields for being our CTE Liaison to ASCCC</a:t>
            </a:r>
            <a:endParaRPr lang="en-US" dirty="0">
              <a:solidFill>
                <a:srgbClr val="C00000"/>
              </a:solidFill>
            </a:endParaRPr>
          </a:p>
          <a:p>
            <a:pPr lvl="1"/>
            <a:r>
              <a:rPr lang="en-US" dirty="0"/>
              <a:t>Effective practices with apprenticeship programs.</a:t>
            </a:r>
          </a:p>
          <a:p>
            <a:pPr lvl="1"/>
            <a:r>
              <a:rPr lang="en-US" dirty="0"/>
              <a:t>Importance of CTE courses going through established review process which is Senate purview.</a:t>
            </a:r>
          </a:p>
          <a:p>
            <a:pPr lvl="1"/>
            <a:r>
              <a:rPr lang="en-US" dirty="0"/>
              <a:t>Faculty participation in CTE regional consortia governance</a:t>
            </a:r>
          </a:p>
          <a:p>
            <a:pPr lvl="1"/>
            <a:r>
              <a:rPr lang="en-US" dirty="0"/>
              <a:t>Best practices for the CTE Advisory Committees that colleges are required to establish.</a:t>
            </a:r>
          </a:p>
          <a:p>
            <a:pPr lvl="1"/>
            <a:r>
              <a:rPr lang="en-US" dirty="0"/>
              <a:t>Professional development for CTE counselors.</a:t>
            </a:r>
          </a:p>
          <a:p>
            <a:pPr lvl="1"/>
            <a:r>
              <a:rPr lang="en-US" dirty="0"/>
              <a:t>Training for Career Pathways development and implementation.</a:t>
            </a:r>
          </a:p>
          <a:p>
            <a:pPr marL="0" indent="0">
              <a:buNone/>
            </a:pPr>
            <a:endParaRPr lang="en-US" dirty="0" smtClean="0"/>
          </a:p>
        </p:txBody>
      </p:sp>
    </p:spTree>
    <p:extLst>
      <p:ext uri="{BB962C8B-B14F-4D97-AF65-F5344CB8AC3E}">
        <p14:creationId xmlns:p14="http://schemas.microsoft.com/office/powerpoint/2010/main" val="98858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77944" cy="709865"/>
          </a:xfrm>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866440" y="2413000"/>
            <a:ext cx="7440433" cy="4201160"/>
          </a:xfrm>
        </p:spPr>
        <p:txBody>
          <a:bodyPr>
            <a:normAutofit fontScale="92500"/>
          </a:bodyPr>
          <a:lstStyle/>
          <a:p>
            <a:r>
              <a:rPr lang="en-US" b="1" u="sng" dirty="0"/>
              <a:t>ASCCC Plenary</a:t>
            </a:r>
            <a:r>
              <a:rPr lang="en-US" b="1" u="sng" dirty="0" smtClean="0"/>
              <a:t>:</a:t>
            </a:r>
            <a:r>
              <a:rPr lang="en-US" b="1" dirty="0" smtClean="0"/>
              <a:t>  </a:t>
            </a:r>
            <a:r>
              <a:rPr lang="en-US" dirty="0" smtClean="0">
                <a:solidFill>
                  <a:srgbClr val="C00000"/>
                </a:solidFill>
              </a:rPr>
              <a:t>Additional resolutions passed at Fall Plenary…</a:t>
            </a:r>
            <a:endParaRPr lang="en-US" dirty="0">
              <a:solidFill>
                <a:srgbClr val="C00000"/>
              </a:solidFill>
            </a:endParaRPr>
          </a:p>
          <a:p>
            <a:r>
              <a:rPr lang="en-US" dirty="0" smtClean="0"/>
              <a:t>Approval </a:t>
            </a:r>
            <a:r>
              <a:rPr lang="en-US" dirty="0"/>
              <a:t>of Associate Degrees for Transfer which include courses pending C-ID Approval.</a:t>
            </a:r>
          </a:p>
          <a:p>
            <a:pPr lvl="0"/>
            <a:r>
              <a:rPr lang="en-US" dirty="0"/>
              <a:t>Support for Statewide Integrated Library System.</a:t>
            </a:r>
          </a:p>
          <a:p>
            <a:pPr lvl="0"/>
            <a:r>
              <a:rPr lang="en-US" dirty="0"/>
              <a:t>Inclusion of English Language Learners in Equity and Scorecard Categories</a:t>
            </a:r>
          </a:p>
          <a:p>
            <a:pPr lvl="0"/>
            <a:r>
              <a:rPr lang="en-US" dirty="0"/>
              <a:t>ACCJC: Collaborative process for faculty and staff to serve on accrediting teams.</a:t>
            </a:r>
          </a:p>
          <a:p>
            <a:pPr lvl="0"/>
            <a:r>
              <a:rPr lang="en-US" dirty="0"/>
              <a:t>Annual consideration of disciplines </a:t>
            </a:r>
            <a:r>
              <a:rPr lang="en-US" dirty="0" smtClean="0"/>
              <a:t>list </a:t>
            </a:r>
          </a:p>
          <a:p>
            <a:pPr lvl="0"/>
            <a:r>
              <a:rPr lang="en-US" dirty="0" smtClean="0"/>
              <a:t>Modification of </a:t>
            </a:r>
            <a:r>
              <a:rPr lang="en-US" dirty="0" err="1" smtClean="0"/>
              <a:t>CCCApply</a:t>
            </a:r>
            <a:r>
              <a:rPr lang="en-US" dirty="0" smtClean="0"/>
              <a:t> to accommodate noncredit students, </a:t>
            </a:r>
          </a:p>
          <a:p>
            <a:pPr lvl="0"/>
            <a:r>
              <a:rPr lang="en-US" dirty="0" smtClean="0"/>
              <a:t>Recommendation </a:t>
            </a:r>
            <a:r>
              <a:rPr lang="en-US" dirty="0"/>
              <a:t>to change Min </a:t>
            </a:r>
            <a:r>
              <a:rPr lang="en-US" dirty="0" err="1"/>
              <a:t>Quals</a:t>
            </a:r>
            <a:r>
              <a:rPr lang="en-US" dirty="0"/>
              <a:t> for Speech Communication. </a:t>
            </a:r>
            <a:endParaRPr lang="en-US" dirty="0" smtClean="0"/>
          </a:p>
        </p:txBody>
      </p:sp>
    </p:spTree>
    <p:extLst>
      <p:ext uri="{BB962C8B-B14F-4D97-AF65-F5344CB8AC3E}">
        <p14:creationId xmlns:p14="http://schemas.microsoft.com/office/powerpoint/2010/main" val="353247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77944" cy="709865"/>
          </a:xfrm>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866440" y="2413000"/>
            <a:ext cx="7652720" cy="4001752"/>
          </a:xfrm>
        </p:spPr>
        <p:txBody>
          <a:bodyPr>
            <a:normAutofit fontScale="85000" lnSpcReduction="20000"/>
          </a:bodyPr>
          <a:lstStyle/>
          <a:p>
            <a:r>
              <a:rPr lang="en-US" b="1" u="sng" dirty="0" smtClean="0"/>
              <a:t>Legislative Updates from Fall Plenary:</a:t>
            </a:r>
          </a:p>
          <a:p>
            <a:r>
              <a:rPr lang="en-US" dirty="0" smtClean="0"/>
              <a:t>AB1985: CCCs must develop </a:t>
            </a:r>
            <a:r>
              <a:rPr lang="en-US" b="1" dirty="0" smtClean="0"/>
              <a:t>policy for AP exams </a:t>
            </a:r>
            <a:r>
              <a:rPr lang="en-US" dirty="0" smtClean="0"/>
              <a:t>for major and GE.</a:t>
            </a:r>
          </a:p>
          <a:p>
            <a:r>
              <a:rPr lang="en-US" dirty="0" smtClean="0"/>
              <a:t>SB906: Removes sunset for </a:t>
            </a:r>
            <a:r>
              <a:rPr lang="en-US" b="1" dirty="0" smtClean="0"/>
              <a:t>priority enrollment for Foster Youth, EOPS and DSPS</a:t>
            </a:r>
            <a:r>
              <a:rPr lang="en-US" dirty="0" smtClean="0"/>
              <a:t>.</a:t>
            </a:r>
          </a:p>
          <a:p>
            <a:r>
              <a:rPr lang="en-US" dirty="0" smtClean="0"/>
              <a:t>SB1359: Colleges must identify in schedule </a:t>
            </a:r>
            <a:r>
              <a:rPr lang="en-US" b="1" dirty="0" smtClean="0"/>
              <a:t>classes that require only free, digital educational materials</a:t>
            </a:r>
            <a:r>
              <a:rPr lang="en-US" dirty="0" smtClean="0"/>
              <a:t>.</a:t>
            </a:r>
          </a:p>
          <a:p>
            <a:r>
              <a:rPr lang="en-US" dirty="0" smtClean="0"/>
              <a:t>AB1995: Access to </a:t>
            </a:r>
            <a:r>
              <a:rPr lang="en-US" b="1" dirty="0" smtClean="0"/>
              <a:t>shower facilities for homeless students</a:t>
            </a:r>
            <a:r>
              <a:rPr lang="en-US" dirty="0" smtClean="0"/>
              <a:t>.</a:t>
            </a:r>
          </a:p>
          <a:p>
            <a:r>
              <a:rPr lang="en-US" dirty="0" smtClean="0"/>
              <a:t>AB801: Designate </a:t>
            </a:r>
            <a:r>
              <a:rPr lang="en-US" b="1" dirty="0" smtClean="0"/>
              <a:t>Homeless and Foster Youth Liaison </a:t>
            </a:r>
            <a:r>
              <a:rPr lang="en-US" dirty="0" smtClean="0"/>
              <a:t>within financial aid office.</a:t>
            </a:r>
          </a:p>
          <a:p>
            <a:r>
              <a:rPr lang="en-US" dirty="0" smtClean="0"/>
              <a:t>AB1449: </a:t>
            </a:r>
            <a:r>
              <a:rPr lang="en-US" b="1" dirty="0" smtClean="0"/>
              <a:t>Cal Grant</a:t>
            </a:r>
            <a:r>
              <a:rPr lang="en-US" dirty="0" smtClean="0"/>
              <a:t> programs available to </a:t>
            </a:r>
            <a:r>
              <a:rPr lang="en-US" b="1" dirty="0" smtClean="0"/>
              <a:t>adults who didn’t graduate high school</a:t>
            </a:r>
            <a:r>
              <a:rPr lang="en-US" dirty="0" smtClean="0"/>
              <a:t>.</a:t>
            </a:r>
          </a:p>
          <a:p>
            <a:r>
              <a:rPr lang="en-US" dirty="0" smtClean="0"/>
              <a:t>SB66: </a:t>
            </a:r>
            <a:r>
              <a:rPr lang="en-US" dirty="0" err="1" smtClean="0"/>
              <a:t>Dept</a:t>
            </a:r>
            <a:r>
              <a:rPr lang="en-US" dirty="0" smtClean="0"/>
              <a:t> of Consumer Affairs must make </a:t>
            </a:r>
            <a:r>
              <a:rPr lang="en-US" b="1" dirty="0" smtClean="0"/>
              <a:t>licensure information available</a:t>
            </a:r>
            <a:r>
              <a:rPr lang="en-US" dirty="0" smtClean="0"/>
              <a:t>.</a:t>
            </a:r>
          </a:p>
          <a:p>
            <a:r>
              <a:rPr lang="en-US" dirty="0" smtClean="0"/>
              <a:t>AB1690 (modified to SB1379): Ensures </a:t>
            </a:r>
            <a:r>
              <a:rPr lang="en-US" b="1" dirty="0" smtClean="0"/>
              <a:t>specific minimum standards for PT faculty </a:t>
            </a:r>
            <a:r>
              <a:rPr lang="en-US" dirty="0" smtClean="0"/>
              <a:t>in bargaining.</a:t>
            </a:r>
          </a:p>
          <a:p>
            <a:r>
              <a:rPr lang="en-US" dirty="0" smtClean="0"/>
              <a:t>ACR158: </a:t>
            </a:r>
            <a:r>
              <a:rPr lang="en-US" b="1" dirty="0" smtClean="0"/>
              <a:t>Transfer within and between </a:t>
            </a:r>
            <a:r>
              <a:rPr lang="en-US" dirty="0" smtClean="0"/>
              <a:t>systems.</a:t>
            </a:r>
          </a:p>
        </p:txBody>
      </p:sp>
    </p:spTree>
    <p:extLst>
      <p:ext uri="{BB962C8B-B14F-4D97-AF65-F5344CB8AC3E}">
        <p14:creationId xmlns:p14="http://schemas.microsoft.com/office/powerpoint/2010/main" val="293665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866441" y="2489199"/>
            <a:ext cx="7079824" cy="3963115"/>
          </a:xfrm>
        </p:spPr>
        <p:txBody>
          <a:bodyPr>
            <a:normAutofit fontScale="92500" lnSpcReduction="20000"/>
          </a:bodyPr>
          <a:lstStyle/>
          <a:p>
            <a:r>
              <a:rPr lang="en-US" b="1" u="sng" dirty="0" smtClean="0"/>
              <a:t>Legislative Updates: </a:t>
            </a:r>
          </a:p>
          <a:p>
            <a:r>
              <a:rPr lang="en-US" dirty="0" smtClean="0"/>
              <a:t>Evan Hawkins, Associate Director, Faculty Association of California Community Colleges (FACCC) </a:t>
            </a:r>
            <a:r>
              <a:rPr lang="en-US" dirty="0" smtClean="0">
                <a:solidFill>
                  <a:srgbClr val="C00000"/>
                </a:solidFill>
              </a:rPr>
              <a:t>offered the following updates:  FACCC will continue working on passage of a bill to support expanded mental health services for students, FACCC successfully advocated for FT faculty hiring in recent years.  The presidential election brings a lot of uncertainty.  The governor and senate leadership have indicated they will protect the progress CA has made in recent years.  If there is a sliver lining in the election results it’s that it has mobilized people to action.</a:t>
            </a:r>
          </a:p>
          <a:p>
            <a:r>
              <a:rPr lang="en-US" dirty="0" smtClean="0"/>
              <a:t>For more information:</a:t>
            </a:r>
          </a:p>
          <a:p>
            <a:r>
              <a:rPr lang="en-US" dirty="0" smtClean="0">
                <a:hlinkClick r:id="rId2"/>
              </a:rPr>
              <a:t>ehawkins@faccc.org</a:t>
            </a:r>
            <a:r>
              <a:rPr lang="en-US" dirty="0"/>
              <a:t> </a:t>
            </a:r>
            <a:r>
              <a:rPr lang="en-US" dirty="0" smtClean="0"/>
              <a:t>or 916.447.8555</a:t>
            </a:r>
          </a:p>
          <a:p>
            <a:r>
              <a:rPr lang="en-US" dirty="0" smtClean="0"/>
              <a:t>Stay tuned: Legislative updates event </a:t>
            </a:r>
          </a:p>
          <a:p>
            <a:pPr marL="0" indent="0">
              <a:buNone/>
            </a:pPr>
            <a:r>
              <a:rPr lang="en-US" dirty="0"/>
              <a:t> </a:t>
            </a:r>
            <a:r>
              <a:rPr lang="en-US" dirty="0" smtClean="0"/>
              <a:t>     at El Camino, Spring 2017.</a:t>
            </a:r>
          </a:p>
          <a:p>
            <a:endParaRPr lang="en-US" dirty="0"/>
          </a:p>
        </p:txBody>
      </p:sp>
      <p:pic>
        <p:nvPicPr>
          <p:cNvPr id="4" name="Content Placeholder 3"/>
          <p:cNvPicPr>
            <a:picLocks noChangeAspect="1"/>
          </p:cNvPicPr>
          <p:nvPr/>
        </p:nvPicPr>
        <p:blipFill>
          <a:blip r:embed="rId3"/>
          <a:stretch>
            <a:fillRect/>
          </a:stretch>
        </p:blipFill>
        <p:spPr>
          <a:xfrm>
            <a:off x="6040827" y="4931068"/>
            <a:ext cx="2783776" cy="1521246"/>
          </a:xfrm>
          <a:prstGeom prst="rect">
            <a:avLst/>
          </a:prstGeom>
        </p:spPr>
      </p:pic>
    </p:spTree>
    <p:extLst>
      <p:ext uri="{BB962C8B-B14F-4D97-AF65-F5344CB8AC3E}">
        <p14:creationId xmlns:p14="http://schemas.microsoft.com/office/powerpoint/2010/main" val="1776901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6777944" cy="709865"/>
          </a:xfrm>
        </p:spPr>
        <p:txBody>
          <a:bodyPr/>
          <a:lstStyle/>
          <a:p>
            <a:r>
              <a:rPr lang="en-US" dirty="0"/>
              <a:t>C. Officer Reports: President</a:t>
            </a:r>
            <a:br>
              <a:rPr lang="en-US" dirty="0"/>
            </a:br>
            <a:r>
              <a:rPr lang="en-US" dirty="0"/>
              <a:t>Kristie Daniel-DiGregorio </a:t>
            </a:r>
          </a:p>
        </p:txBody>
      </p:sp>
      <p:sp>
        <p:nvSpPr>
          <p:cNvPr id="3" name="Content Placeholder 2"/>
          <p:cNvSpPr>
            <a:spLocks noGrp="1"/>
          </p:cNvSpPr>
          <p:nvPr>
            <p:ph idx="1"/>
          </p:nvPr>
        </p:nvSpPr>
        <p:spPr>
          <a:xfrm>
            <a:off x="866441" y="2489200"/>
            <a:ext cx="7015429" cy="4001752"/>
          </a:xfrm>
        </p:spPr>
        <p:txBody>
          <a:bodyPr>
            <a:normAutofit fontScale="85000" lnSpcReduction="20000"/>
          </a:bodyPr>
          <a:lstStyle/>
          <a:p>
            <a:r>
              <a:rPr lang="en-US" b="1" u="sng" dirty="0">
                <a:solidFill>
                  <a:schemeClr val="tx1"/>
                </a:solidFill>
              </a:rPr>
              <a:t>“Know Your Rights” </a:t>
            </a:r>
          </a:p>
          <a:p>
            <a:r>
              <a:rPr lang="en-US" b="1" u="sng" dirty="0">
                <a:solidFill>
                  <a:schemeClr val="accent1"/>
                </a:solidFill>
              </a:rPr>
              <a:t>Student</a:t>
            </a:r>
            <a:r>
              <a:rPr lang="en-US" b="1" dirty="0">
                <a:solidFill>
                  <a:schemeClr val="accent1"/>
                </a:solidFill>
              </a:rPr>
              <a:t> </a:t>
            </a:r>
            <a:r>
              <a:rPr lang="en-US" dirty="0">
                <a:solidFill>
                  <a:schemeClr val="tx1"/>
                </a:solidFill>
              </a:rPr>
              <a:t>event for undocumented ECC students</a:t>
            </a:r>
          </a:p>
          <a:p>
            <a:r>
              <a:rPr lang="en-US" dirty="0">
                <a:solidFill>
                  <a:schemeClr val="tx1"/>
                </a:solidFill>
              </a:rPr>
              <a:t>Tonight 5-6:30 p.m., Alondra Room</a:t>
            </a:r>
          </a:p>
          <a:p>
            <a:r>
              <a:rPr lang="en-US" dirty="0">
                <a:solidFill>
                  <a:schemeClr val="tx1"/>
                </a:solidFill>
              </a:rPr>
              <a:t>Sponsored by: FYE, Transfer Center, Puente, Counseling</a:t>
            </a:r>
            <a:r>
              <a:rPr lang="en-US" dirty="0" smtClean="0">
                <a:solidFill>
                  <a:schemeClr val="tx1"/>
                </a:solidFill>
              </a:rPr>
              <a:t>.</a:t>
            </a:r>
          </a:p>
          <a:p>
            <a:r>
              <a:rPr lang="en-US" dirty="0" smtClean="0">
                <a:solidFill>
                  <a:schemeClr val="tx1"/>
                </a:solidFill>
              </a:rPr>
              <a:t>Additional faculty and student initiatives underway.</a:t>
            </a:r>
            <a:endParaRPr lang="en-US" dirty="0">
              <a:solidFill>
                <a:schemeClr val="tx1"/>
              </a:solidFill>
            </a:endParaRPr>
          </a:p>
          <a:p>
            <a:pPr lvl="0"/>
            <a:r>
              <a:rPr lang="en-US" b="1" u="sng" dirty="0" smtClean="0"/>
              <a:t>Faculty Position Identification Process</a:t>
            </a:r>
            <a:endParaRPr lang="en-US" u="sng" dirty="0" smtClean="0"/>
          </a:p>
          <a:p>
            <a:pPr lvl="0"/>
            <a:r>
              <a:rPr lang="en-US" dirty="0" smtClean="0"/>
              <a:t>Co-Chaired by J. Shankweiler and KDD</a:t>
            </a:r>
            <a:r>
              <a:rPr lang="en-US" dirty="0"/>
              <a:t> </a:t>
            </a:r>
          </a:p>
          <a:p>
            <a:pPr lvl="0"/>
            <a:r>
              <a:rPr lang="en-US" dirty="0" smtClean="0"/>
              <a:t>Today @ </a:t>
            </a:r>
            <a:r>
              <a:rPr lang="en-US" dirty="0"/>
              <a:t>2:30 p.m.:  Final meeting to review priority list.   </a:t>
            </a:r>
          </a:p>
          <a:p>
            <a:r>
              <a:rPr lang="en-US" dirty="0" smtClean="0">
                <a:solidFill>
                  <a:schemeClr val="tx1"/>
                </a:solidFill>
              </a:rPr>
              <a:t>December: Job announcements posted.</a:t>
            </a:r>
          </a:p>
          <a:p>
            <a:r>
              <a:rPr lang="en-US" dirty="0" smtClean="0">
                <a:solidFill>
                  <a:schemeClr val="tx1"/>
                </a:solidFill>
              </a:rPr>
              <a:t>Approximately 17 positions will be approved.   </a:t>
            </a:r>
            <a:r>
              <a:rPr lang="en-US" b="1" i="1" dirty="0" smtClean="0">
                <a:solidFill>
                  <a:schemeClr val="accent1"/>
                </a:solidFill>
              </a:rPr>
              <a:t>Please consider serving on a faculty hiring committee.</a:t>
            </a:r>
          </a:p>
          <a:p>
            <a:r>
              <a:rPr lang="en-US" b="1" u="sng" dirty="0" smtClean="0">
                <a:solidFill>
                  <a:schemeClr val="tx1"/>
                </a:solidFill>
              </a:rPr>
              <a:t>Summer Study Abroad: The Best of Central Europe</a:t>
            </a:r>
            <a:r>
              <a:rPr lang="en-US" dirty="0" smtClean="0">
                <a:solidFill>
                  <a:schemeClr val="tx1"/>
                </a:solidFill>
              </a:rPr>
              <a:t>: Contact Karen Whitney or Sean O’Donnell for more information.  </a:t>
            </a:r>
          </a:p>
        </p:txBody>
      </p:sp>
      <p:pic>
        <p:nvPicPr>
          <p:cNvPr id="4" name="Picture 3"/>
          <p:cNvPicPr>
            <a:picLocks noChangeAspect="1"/>
          </p:cNvPicPr>
          <p:nvPr/>
        </p:nvPicPr>
        <p:blipFill>
          <a:blip r:embed="rId2"/>
          <a:stretch>
            <a:fillRect/>
          </a:stretch>
        </p:blipFill>
        <p:spPr>
          <a:xfrm>
            <a:off x="6919845" y="312989"/>
            <a:ext cx="1924050" cy="2647950"/>
          </a:xfrm>
          <a:prstGeom prst="rect">
            <a:avLst/>
          </a:prstGeom>
        </p:spPr>
      </p:pic>
    </p:spTree>
    <p:extLst>
      <p:ext uri="{BB962C8B-B14F-4D97-AF65-F5344CB8AC3E}">
        <p14:creationId xmlns:p14="http://schemas.microsoft.com/office/powerpoint/2010/main" val="22068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41306</TotalTime>
  <Words>3062</Words>
  <Application>Microsoft Office PowerPoint</Application>
  <PresentationFormat>On-screen Show (4:3)</PresentationFormat>
  <Paragraphs>244</Paragraphs>
  <Slides>26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 3</vt:lpstr>
      <vt:lpstr>Ion Boardroom</vt:lpstr>
      <vt:lpstr>Important note: </vt:lpstr>
      <vt:lpstr>ECC Academic Senate November 15th 2016</vt:lpstr>
      <vt:lpstr>Agenda</vt:lpstr>
      <vt:lpstr>C. Officer Reports: President Kristie Daniel-DiGregorio </vt:lpstr>
      <vt:lpstr>C. Officer Reports: President Kristie Daniel-DiGregorio </vt:lpstr>
      <vt:lpstr>C. Officer Reports: President Kristie Daniel-DiGregorio </vt:lpstr>
      <vt:lpstr>C. Officer Reports: President Kristie Daniel-DiGregorio </vt:lpstr>
      <vt:lpstr>C. Officer Reports: President Kristie Daniel-DiGregorio </vt:lpstr>
      <vt:lpstr>C. Officer Reports: President Kristie Daniel-DiGregorio </vt:lpstr>
      <vt:lpstr>C. Officer Reports:  VP Compton Center, Paul Flor</vt:lpstr>
      <vt:lpstr>C. Officer Reports:  Chair, Curriculum: Allison Carr </vt:lpstr>
      <vt:lpstr>C.  Officer Reports:  VP Ed Policies, Chris Gold.</vt:lpstr>
      <vt:lpstr>C.  Officer Reports: VP Faculty Development, Stacey Allen</vt:lpstr>
      <vt:lpstr>C.  Officer Reports: VP Faculty Development, Stacey Allen</vt:lpstr>
      <vt:lpstr>The 2016 Academic Senate Outstanding Adjunct Faculty Award recipient is…</vt:lpstr>
      <vt:lpstr>C. Officer Reports:</vt:lpstr>
      <vt:lpstr>D. Special Committee Reports</vt:lpstr>
      <vt:lpstr>E. Unfinished Business: Emergency Response Drill</vt:lpstr>
      <vt:lpstr>E. Unfinished Business: Emergency Response Drill</vt:lpstr>
      <vt:lpstr>E. Unfinished Business: Emergency Response Drill</vt:lpstr>
      <vt:lpstr>E. Unfinished Business: Emergency Response Drill</vt:lpstr>
      <vt:lpstr>E. Unfinished Business: Emergency Response Drill</vt:lpstr>
      <vt:lpstr> E. Unfinished Business:  Canvas Implementation &amp; Support </vt:lpstr>
      <vt:lpstr>F. New Business:  Resolution of Support for All Students</vt:lpstr>
      <vt:lpstr>F. New Business:  VP Compton Center, Paul Flor &amp; Amber Gillis</vt:lpstr>
      <vt:lpstr>Agenda</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Kristie DanielDiGregorio</dc:creator>
  <cp:lastModifiedBy>Kristie DanielDiGregorio</cp:lastModifiedBy>
  <cp:revision>145</cp:revision>
  <cp:lastPrinted>2016-11-15T19:09:11Z</cp:lastPrinted>
  <dcterms:created xsi:type="dcterms:W3CDTF">2016-09-06T01:44:30Z</dcterms:created>
  <dcterms:modified xsi:type="dcterms:W3CDTF">2017-08-17T00:55:41Z</dcterms:modified>
</cp:coreProperties>
</file>