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7" r:id="rId2"/>
    <p:sldId id="258" r:id="rId3"/>
    <p:sldId id="259" r:id="rId4"/>
    <p:sldId id="260" r:id="rId5"/>
    <p:sldId id="283" r:id="rId6"/>
    <p:sldId id="288" r:id="rId7"/>
    <p:sldId id="287" r:id="rId8"/>
    <p:sldId id="279" r:id="rId9"/>
    <p:sldId id="289" r:id="rId10"/>
    <p:sldId id="290" r:id="rId11"/>
    <p:sldId id="291" r:id="rId12"/>
    <p:sldId id="292" r:id="rId13"/>
    <p:sldId id="277" r:id="rId14"/>
    <p:sldId id="286" r:id="rId15"/>
    <p:sldId id="285" r:id="rId16"/>
    <p:sldId id="273" r:id="rId17"/>
    <p:sldId id="271" r:id="rId18"/>
    <p:sldId id="270" r:id="rId19"/>
    <p:sldId id="267" r:id="rId20"/>
    <p:sldId id="266" r:id="rId21"/>
    <p:sldId id="265" r:id="rId22"/>
    <p:sldId id="263" r:id="rId23"/>
    <p:sldId id="262" r:id="rId24"/>
    <p:sldId id="26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97353-C6E7-46A9-9292-E04A45F4EA75}" v="22" dt="2023-05-02T15:50:15.099"/>
    <p1510:client id="{33973117-0D7F-4BC7-A077-DC3F75D240BC}" v="14" dt="2023-05-02T15:27:36.249"/>
    <p1510:client id="{5D90D9C4-A090-4C7E-9CAA-9BBFB9145052}" v="110" dt="2023-04-29T00:28:27.545"/>
    <p1510:client id="{6A7D1154-6894-9BB9-B3F5-2CCC872B5457}" v="103" dt="2022-08-30T20:20:40.396"/>
    <p1510:client id="{77A18501-3E48-4107-9746-F2BACFF6B978}" v="1" dt="2023-05-02T19:27:28.547"/>
    <p1510:client id="{95324FB9-8A19-4E81-AE60-221F3A43791B}" v="119" dt="2023-05-02T15:57:16.677"/>
    <p1510:client id="{95B8D152-6D12-47C7-8654-DD094166133C}" v="157" dt="2022-08-30T20:02:35.584"/>
    <p1510:client id="{967EB284-5880-E7E9-0D21-67D4BCD85AA0}" v="6" dt="2022-09-20T18:11:42.013"/>
    <p1510:client id="{AB03AF93-093A-234B-EAA3-7374C36A1C28}" v="10" dt="2023-04-28T19:24:21.092"/>
    <p1510:client id="{B63E1F03-6668-8CF1-EFC8-8D868A2814A1}" v="206" dt="2022-08-30T20:54:40.225"/>
    <p1510:client id="{BC70CAEB-B1EE-3B4C-6865-35970257024E}" v="19" dt="2023-05-02T18:36:09.190"/>
    <p1510:client id="{DC90770B-B02F-481E-3814-F77D5E4B333F}" v="672" dt="2023-05-01T21:53:42.070"/>
    <p1510:client id="{FA78F512-A43F-3627-6506-3C7A7B8E324A}" v="58" dt="2023-03-16T19:25:4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3818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0843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406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488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7307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308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8653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891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6995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5157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98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8094191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lcamino.co1.qualtrics.com/jfe/form/SV_9HMUz07Y5ZOPRCm" TargetMode="External"/><Relationship Id="rId7" Type="http://schemas.openxmlformats.org/officeDocument/2006/relationships/image" Target="../media/image8.png"/><Relationship Id="rId2" Type="http://schemas.openxmlformats.org/officeDocument/2006/relationships/hyperlink" Target="https://elcamino.formstack.com/forms/fall_2023_call_for_proposals" TargetMode="External"/><Relationship Id="rId1" Type="http://schemas.openxmlformats.org/officeDocument/2006/relationships/slideLayout" Target="../slideLayouts/slideLayout2.xml"/><Relationship Id="rId6" Type="http://schemas.openxmlformats.org/officeDocument/2006/relationships/hyperlink" Target="https://cccpln.csod.com/samldefault.aspx?ouid=7" TargetMode="External"/><Relationship Id="rId5" Type="http://schemas.openxmlformats.org/officeDocument/2006/relationships/hyperlink" Target="https://elcamino-edu.zoom.us/meeting/register/tZAldOiuqjgvEt198vhzynhNnTjuu806JZYw" TargetMode="External"/><Relationship Id="rId4" Type="http://schemas.openxmlformats.org/officeDocument/2006/relationships/hyperlink" Target="https://url.avanan.click/v2/___https:/cccpln.csod.com/samldefault.aspx?ouid=7&amp;returnurl=%252fDeepLink%252fProcessRedirect.aspx%253fmodule%253dlodetails%2526lo%253d21854cb9-3c36-4fe8-a225-d2e27b829c87___.YXAzOmVsY2FtaW5vOmE6bzo2Y2ZkMmY1YTdhZjRkNjUwYWU5ZjAxN2FjYTFhMGVmZTo2OmFhZjk6YTAwOTkwYWI1ZjQ4NjY4YzQ4ZGQ5ZWI1MTQyZmM5MGMxZDU1ZTBlMTI2YjMxYjdhZjdjNWM3YTA1NjE0YTUwMzpoOlQ"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5648" y="5035161"/>
            <a:ext cx="5118162" cy="1129190"/>
          </a:xfrm>
        </p:spPr>
        <p:txBody>
          <a:bodyPr vert="horz" lIns="91440" tIns="45720" rIns="91440" bIns="45720" rtlCol="0" anchor="b">
            <a:noAutofit/>
          </a:bodyPr>
          <a:lstStyle/>
          <a:p>
            <a:r>
              <a:rPr lang="en-US" sz="2800">
                <a:ln w="15875">
                  <a:solidFill>
                    <a:srgbClr val="FFFFFF"/>
                  </a:solidFill>
                </a:ln>
                <a:latin typeface="Corbel"/>
              </a:rPr>
              <a:t>Academic Senate Meeting </a:t>
            </a:r>
            <a:br>
              <a:rPr lang="en-US" sz="2800">
                <a:ln w="15875">
                  <a:solidFill>
                    <a:srgbClr val="FFFFFF"/>
                  </a:solidFill>
                </a:ln>
                <a:latin typeface="Corbel"/>
              </a:rPr>
            </a:br>
            <a:br>
              <a:rPr lang="en-US" sz="2800">
                <a:ln w="15875">
                  <a:solidFill>
                    <a:srgbClr val="FFFFFF"/>
                  </a:solidFill>
                </a:ln>
                <a:latin typeface="Corbel"/>
              </a:rPr>
            </a:br>
            <a:endParaRPr lang="en-US" sz="2800">
              <a:ln w="15875">
                <a:solidFill>
                  <a:srgbClr val="FFFFFF"/>
                </a:solidFill>
              </a:ln>
              <a:latin typeface="Corbel"/>
            </a:endParaRPr>
          </a:p>
        </p:txBody>
      </p:sp>
      <p:sp>
        <p:nvSpPr>
          <p:cNvPr id="12" name="Subtitle 11">
            <a:extLst>
              <a:ext uri="{FF2B5EF4-FFF2-40B4-BE49-F238E27FC236}">
                <a16:creationId xmlns:a16="http://schemas.microsoft.com/office/drawing/2014/main" id="{472240B9-4255-0810-4517-BB1F35BBC5FE}"/>
              </a:ext>
            </a:extLst>
          </p:cNvPr>
          <p:cNvSpPr>
            <a:spLocks noGrp="1"/>
          </p:cNvSpPr>
          <p:nvPr>
            <p:ph type="subTitle" idx="1"/>
          </p:nvPr>
        </p:nvSpPr>
        <p:spPr>
          <a:xfrm>
            <a:off x="1671514" y="5495342"/>
            <a:ext cx="1697096" cy="542592"/>
          </a:xfrm>
        </p:spPr>
        <p:txBody>
          <a:bodyPr>
            <a:normAutofit/>
          </a:bodyPr>
          <a:lstStyle/>
          <a:p>
            <a:r>
              <a:rPr lang="en-US"/>
              <a:t>5-2-23</a:t>
            </a:r>
          </a:p>
        </p:txBody>
      </p:sp>
      <p:pic>
        <p:nvPicPr>
          <p:cNvPr id="4" name="Picture 5">
            <a:extLst>
              <a:ext uri="{FF2B5EF4-FFF2-40B4-BE49-F238E27FC236}">
                <a16:creationId xmlns:a16="http://schemas.microsoft.com/office/drawing/2014/main" id="{201D18EA-AC0E-8B3B-4E34-CE727F1620DE}"/>
              </a:ext>
            </a:extLst>
          </p:cNvPr>
          <p:cNvPicPr>
            <a:picLocks noChangeAspect="1"/>
          </p:cNvPicPr>
          <p:nvPr/>
        </p:nvPicPr>
        <p:blipFill rotWithShape="1">
          <a:blip r:embed="rId2"/>
          <a:srcRect l="21177" r="33022" b="-1"/>
          <a:stretch/>
        </p:blipFill>
        <p:spPr>
          <a:xfrm>
            <a:off x="5693472" y="859282"/>
            <a:ext cx="4985582" cy="4375905"/>
          </a:xfrm>
          <a:prstGeom prst="rect">
            <a:avLst/>
          </a:prstGeom>
        </p:spPr>
      </p:pic>
      <p:pic>
        <p:nvPicPr>
          <p:cNvPr id="3" name="Picture 4" descr="Logo&#10;&#10;Description automatically generated">
            <a:extLst>
              <a:ext uri="{FF2B5EF4-FFF2-40B4-BE49-F238E27FC236}">
                <a16:creationId xmlns:a16="http://schemas.microsoft.com/office/drawing/2014/main" id="{3882AB25-B01F-82B3-45C9-A4EA2D62B728}"/>
              </a:ext>
            </a:extLst>
          </p:cNvPr>
          <p:cNvPicPr>
            <a:picLocks noChangeAspect="1"/>
          </p:cNvPicPr>
          <p:nvPr/>
        </p:nvPicPr>
        <p:blipFill rotWithShape="1">
          <a:blip r:embed="rId3"/>
          <a:srcRect l="5628" r="5539"/>
          <a:stretch/>
        </p:blipFill>
        <p:spPr>
          <a:xfrm>
            <a:off x="695576" y="211582"/>
            <a:ext cx="3464372" cy="3899655"/>
          </a:xfrm>
          <a:prstGeom prst="rect">
            <a:avLst/>
          </a:prstGeom>
        </p:spPr>
      </p:pic>
    </p:spTree>
    <p:extLst>
      <p:ext uri="{BB962C8B-B14F-4D97-AF65-F5344CB8AC3E}">
        <p14:creationId xmlns:p14="http://schemas.microsoft.com/office/powerpoint/2010/main" val="27686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1392-CACA-146A-F750-3D051DC861C3}"/>
              </a:ext>
            </a:extLst>
          </p:cNvPr>
          <p:cNvSpPr>
            <a:spLocks noGrp="1"/>
          </p:cNvSpPr>
          <p:nvPr>
            <p:ph type="title"/>
          </p:nvPr>
        </p:nvSpPr>
        <p:spPr/>
        <p:txBody>
          <a:bodyPr/>
          <a:lstStyle/>
          <a:p>
            <a:r>
              <a:rPr lang="en-US"/>
              <a:t>BP/AP 4045, Instructional Materials</a:t>
            </a:r>
          </a:p>
        </p:txBody>
      </p:sp>
      <p:sp>
        <p:nvSpPr>
          <p:cNvPr id="3" name="Content Placeholder 2">
            <a:extLst>
              <a:ext uri="{FF2B5EF4-FFF2-40B4-BE49-F238E27FC236}">
                <a16:creationId xmlns:a16="http://schemas.microsoft.com/office/drawing/2014/main" id="{58E5AB22-61B8-B123-341C-EB203FA77671}"/>
              </a:ext>
            </a:extLst>
          </p:cNvPr>
          <p:cNvSpPr>
            <a:spLocks noGrp="1"/>
          </p:cNvSpPr>
          <p:nvPr>
            <p:ph idx="1"/>
          </p:nvPr>
        </p:nvSpPr>
        <p:spPr/>
        <p:txBody>
          <a:bodyPr/>
          <a:lstStyle/>
          <a:p>
            <a:r>
              <a:rPr lang="en-US"/>
              <a:t>Packet pages 25-28</a:t>
            </a:r>
          </a:p>
        </p:txBody>
      </p:sp>
    </p:spTree>
    <p:extLst>
      <p:ext uri="{BB962C8B-B14F-4D97-AF65-F5344CB8AC3E}">
        <p14:creationId xmlns:p14="http://schemas.microsoft.com/office/powerpoint/2010/main" val="305315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0EA9-F510-698E-2195-A7F50871BC89}"/>
              </a:ext>
            </a:extLst>
          </p:cNvPr>
          <p:cNvSpPr>
            <a:spLocks noGrp="1"/>
          </p:cNvSpPr>
          <p:nvPr>
            <p:ph type="title"/>
          </p:nvPr>
        </p:nvSpPr>
        <p:spPr/>
        <p:txBody>
          <a:bodyPr/>
          <a:lstStyle/>
          <a:p>
            <a:r>
              <a:rPr lang="en-US"/>
              <a:t>Letter to CIP re: Child Development Center</a:t>
            </a:r>
          </a:p>
        </p:txBody>
      </p:sp>
      <p:sp>
        <p:nvSpPr>
          <p:cNvPr id="3" name="Content Placeholder 2">
            <a:extLst>
              <a:ext uri="{FF2B5EF4-FFF2-40B4-BE49-F238E27FC236}">
                <a16:creationId xmlns:a16="http://schemas.microsoft.com/office/drawing/2014/main" id="{31429C9A-D138-5F10-2379-2388359FEF20}"/>
              </a:ext>
            </a:extLst>
          </p:cNvPr>
          <p:cNvSpPr>
            <a:spLocks noGrp="1"/>
          </p:cNvSpPr>
          <p:nvPr>
            <p:ph idx="1"/>
          </p:nvPr>
        </p:nvSpPr>
        <p:spPr/>
        <p:txBody>
          <a:bodyPr/>
          <a:lstStyle/>
          <a:p>
            <a:r>
              <a:rPr lang="en-US"/>
              <a:t>Packet page 29</a:t>
            </a:r>
          </a:p>
        </p:txBody>
      </p:sp>
    </p:spTree>
    <p:extLst>
      <p:ext uri="{BB962C8B-B14F-4D97-AF65-F5344CB8AC3E}">
        <p14:creationId xmlns:p14="http://schemas.microsoft.com/office/powerpoint/2010/main" val="77008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9D58-3F03-9B08-48D6-3CDCEF73722C}"/>
              </a:ext>
            </a:extLst>
          </p:cNvPr>
          <p:cNvSpPr>
            <a:spLocks noGrp="1"/>
          </p:cNvSpPr>
          <p:nvPr>
            <p:ph type="title"/>
          </p:nvPr>
        </p:nvSpPr>
        <p:spPr/>
        <p:txBody>
          <a:bodyPr/>
          <a:lstStyle/>
          <a:p>
            <a:r>
              <a:rPr lang="en-US"/>
              <a:t>Academic Senate Constitution Changes</a:t>
            </a:r>
          </a:p>
        </p:txBody>
      </p:sp>
      <p:sp>
        <p:nvSpPr>
          <p:cNvPr id="3" name="Content Placeholder 2">
            <a:extLst>
              <a:ext uri="{FF2B5EF4-FFF2-40B4-BE49-F238E27FC236}">
                <a16:creationId xmlns:a16="http://schemas.microsoft.com/office/drawing/2014/main" id="{979775B7-2D62-9CF8-EF2F-00CE64EF0F44}"/>
              </a:ext>
            </a:extLst>
          </p:cNvPr>
          <p:cNvSpPr>
            <a:spLocks noGrp="1"/>
          </p:cNvSpPr>
          <p:nvPr>
            <p:ph idx="1"/>
          </p:nvPr>
        </p:nvSpPr>
        <p:spPr/>
        <p:txBody>
          <a:bodyPr/>
          <a:lstStyle/>
          <a:p>
            <a:r>
              <a:rPr lang="en-US"/>
              <a:t>Packet pages 30-44</a:t>
            </a:r>
          </a:p>
        </p:txBody>
      </p:sp>
    </p:spTree>
    <p:extLst>
      <p:ext uri="{BB962C8B-B14F-4D97-AF65-F5344CB8AC3E}">
        <p14:creationId xmlns:p14="http://schemas.microsoft.com/office/powerpoint/2010/main" val="132443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4" name="Rectangle 6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4E4E8C-6455-4F67-ACB2-E91235F913C9}"/>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5500" spc="-100"/>
              <a:t>Information Items</a:t>
            </a:r>
            <a:endParaRPr lang="en-US"/>
          </a:p>
        </p:txBody>
      </p:sp>
      <p:pic>
        <p:nvPicPr>
          <p:cNvPr id="5" name="Picture 5" descr="A clock on a building&#10;&#10;Description automatically generated">
            <a:extLst>
              <a:ext uri="{FF2B5EF4-FFF2-40B4-BE49-F238E27FC236}">
                <a16:creationId xmlns:a16="http://schemas.microsoft.com/office/drawing/2014/main" id="{9AC33AAB-F69C-275D-C694-AC0D00CF6842}"/>
              </a:ext>
            </a:extLst>
          </p:cNvPr>
          <p:cNvPicPr>
            <a:picLocks noChangeAspect="1"/>
          </p:cNvPicPr>
          <p:nvPr/>
        </p:nvPicPr>
        <p:blipFill rotWithShape="1">
          <a:blip r:embed="rId2"/>
          <a:srcRect l="32811" r="1" b="1"/>
          <a:stretch/>
        </p:blipFill>
        <p:spPr>
          <a:xfrm>
            <a:off x="5120640" y="759599"/>
            <a:ext cx="6367271" cy="5330650"/>
          </a:xfrm>
          <a:prstGeom prst="rect">
            <a:avLst/>
          </a:prstGeom>
        </p:spPr>
      </p:pic>
      <p:sp>
        <p:nvSpPr>
          <p:cNvPr id="68" name="Rectangle 6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4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C051-4323-413A-8F96-7071B1D00FCE}"/>
              </a:ext>
            </a:extLst>
          </p:cNvPr>
          <p:cNvSpPr>
            <a:spLocks noGrp="1"/>
          </p:cNvSpPr>
          <p:nvPr>
            <p:ph type="title"/>
          </p:nvPr>
        </p:nvSpPr>
        <p:spPr>
          <a:xfrm>
            <a:off x="252919" y="1123837"/>
            <a:ext cx="2947482" cy="4601183"/>
          </a:xfrm>
        </p:spPr>
        <p:txBody>
          <a:bodyPr>
            <a:normAutofit/>
          </a:bodyPr>
          <a:lstStyle/>
          <a:p>
            <a:r>
              <a:rPr lang="en-US" sz="3300">
                <a:ea typeface="+mj-lt"/>
                <a:cs typeface="+mj-lt"/>
              </a:rPr>
              <a:t>Faculty </a:t>
            </a:r>
            <a:br>
              <a:rPr lang="en-US" sz="3300">
                <a:ea typeface="+mj-lt"/>
                <a:cs typeface="+mj-lt"/>
              </a:rPr>
            </a:br>
            <a:r>
              <a:rPr lang="en-US" sz="3300">
                <a:ea typeface="+mj-lt"/>
                <a:cs typeface="+mj-lt"/>
              </a:rPr>
              <a:t>Development </a:t>
            </a:r>
            <a:br>
              <a:rPr lang="en-US" sz="3300">
                <a:ea typeface="+mj-lt"/>
                <a:cs typeface="+mj-lt"/>
              </a:rPr>
            </a:br>
            <a:r>
              <a:rPr lang="en-US" sz="3300">
                <a:ea typeface="+mj-lt"/>
                <a:cs typeface="+mj-lt"/>
              </a:rPr>
              <a:t>Announcements</a:t>
            </a:r>
          </a:p>
          <a:p>
            <a:endParaRPr lang="en-US" sz="3300">
              <a:ea typeface="+mj-lt"/>
              <a:cs typeface="+mj-lt"/>
            </a:endParaRPr>
          </a:p>
        </p:txBody>
      </p:sp>
      <p:sp>
        <p:nvSpPr>
          <p:cNvPr id="3" name="Content Placeholder 2">
            <a:extLst>
              <a:ext uri="{FF2B5EF4-FFF2-40B4-BE49-F238E27FC236}">
                <a16:creationId xmlns:a16="http://schemas.microsoft.com/office/drawing/2014/main" id="{1AC3BFEB-8E9F-4979-9026-318AC3210496}"/>
              </a:ext>
            </a:extLst>
          </p:cNvPr>
          <p:cNvSpPr>
            <a:spLocks noGrp="1"/>
          </p:cNvSpPr>
          <p:nvPr>
            <p:ph idx="1"/>
          </p:nvPr>
        </p:nvSpPr>
        <p:spPr>
          <a:xfrm>
            <a:off x="3869267" y="761999"/>
            <a:ext cx="4566856" cy="5333999"/>
          </a:xfrm>
        </p:spPr>
        <p:txBody>
          <a:bodyPr vert="horz" lIns="91440" tIns="45720" rIns="91440" bIns="45720" rtlCol="0">
            <a:normAutofit/>
          </a:bodyPr>
          <a:lstStyle/>
          <a:p>
            <a:pPr>
              <a:spcAft>
                <a:spcPts val="250"/>
              </a:spcAft>
            </a:pPr>
            <a:r>
              <a:rPr lang="en-US" sz="1800" b="1">
                <a:cs typeface="Calibri"/>
              </a:rPr>
              <a:t>Save the Date for Fall PD Day!: </a:t>
            </a:r>
            <a:r>
              <a:rPr lang="en-US" sz="1800" b="1" u="sng">
                <a:cs typeface="Calibri"/>
              </a:rPr>
              <a:t>Thursday Aug 24, 2023</a:t>
            </a:r>
            <a:endParaRPr lang="en-US" sz="1800" u="sng">
              <a:cs typeface="Calibri"/>
            </a:endParaRPr>
          </a:p>
          <a:p>
            <a:pPr lvl="1"/>
            <a:r>
              <a:rPr lang="en-US">
                <a:cs typeface="Calibri"/>
              </a:rPr>
              <a:t>Call out for PD Power up Month Virtual Sessions (8/7-8/23) and Conversations with Colleagues Table Topics </a:t>
            </a:r>
            <a:r>
              <a:rPr lang="en-US" b="1">
                <a:cs typeface="Calibri"/>
                <a:hlinkClick r:id="rId2"/>
              </a:rPr>
              <a:t>due May 12th</a:t>
            </a:r>
            <a:endParaRPr lang="en-US" b="1">
              <a:cs typeface="Calibri"/>
            </a:endParaRPr>
          </a:p>
          <a:p>
            <a:r>
              <a:rPr lang="en-US" sz="1800">
                <a:cs typeface="Calibri"/>
              </a:rPr>
              <a:t>Please complete </a:t>
            </a:r>
            <a:r>
              <a:rPr lang="en-US" sz="1800">
                <a:cs typeface="Calibri"/>
                <a:hlinkClick r:id="rId3"/>
              </a:rPr>
              <a:t>Faculty Professional Development Needs Assessment</a:t>
            </a:r>
            <a:r>
              <a:rPr lang="en-US" sz="1800">
                <a:cs typeface="Calibri"/>
              </a:rPr>
              <a:t> by </a:t>
            </a:r>
            <a:r>
              <a:rPr lang="en-US" sz="1800" b="1">
                <a:cs typeface="Calibri"/>
              </a:rPr>
              <a:t>Friday, May 5th </a:t>
            </a:r>
            <a:endParaRPr lang="en-US" sz="1800" b="1"/>
          </a:p>
          <a:p>
            <a:r>
              <a:rPr lang="en-US" sz="1800">
                <a:cs typeface="Calibri"/>
              </a:rPr>
              <a:t>Informed and Inspired, Linguistic</a:t>
            </a:r>
            <a:r>
              <a:rPr lang="en-US" sz="1800">
                <a:ea typeface="+mn-lt"/>
                <a:cs typeface="Calibri"/>
              </a:rPr>
              <a:t> Justice</a:t>
            </a:r>
          </a:p>
          <a:p>
            <a:pPr lvl="1"/>
            <a:r>
              <a:rPr lang="en-US">
                <a:ea typeface="+mn-lt"/>
                <a:cs typeface="Calibri"/>
                <a:hlinkClick r:id="rId4"/>
              </a:rPr>
              <a:t>Panel followed by Discussion: Thursday, May 11, 1:15-2:45pm</a:t>
            </a:r>
            <a:r>
              <a:rPr lang="en-US" b="1">
                <a:ea typeface="+mn-lt"/>
                <a:cs typeface="+mn-lt"/>
              </a:rPr>
              <a:t> via </a:t>
            </a:r>
            <a:r>
              <a:rPr lang="en-US" b="1">
                <a:ea typeface="+mn-lt"/>
                <a:cs typeface="+mn-lt"/>
                <a:hlinkClick r:id="rId5"/>
              </a:rPr>
              <a:t>Zoom</a:t>
            </a:r>
            <a:r>
              <a:rPr lang="en-US" b="1">
                <a:ea typeface="+mn-lt"/>
                <a:cs typeface="+mn-lt"/>
              </a:rPr>
              <a:t> </a:t>
            </a:r>
            <a:endParaRPr lang="en-US" b="1">
              <a:ea typeface="+mn-lt"/>
              <a:cs typeface="Calibri"/>
            </a:endParaRPr>
          </a:p>
          <a:p>
            <a:r>
              <a:rPr lang="en-US" sz="1800">
                <a:ea typeface="+mn-lt"/>
                <a:cs typeface="+mn-lt"/>
                <a:hlinkClick r:id="rId6"/>
              </a:rPr>
              <a:t>College Book Club</a:t>
            </a:r>
            <a:r>
              <a:rPr lang="en-US" sz="1800">
                <a:ea typeface="+mn-lt"/>
                <a:cs typeface="+mn-lt"/>
              </a:rPr>
              <a:t>,</a:t>
            </a:r>
            <a:r>
              <a:rPr lang="en-US" sz="1800">
                <a:ea typeface="+mn-lt"/>
                <a:cs typeface="Calibri"/>
              </a:rPr>
              <a:t> </a:t>
            </a:r>
            <a:r>
              <a:rPr lang="en-US" sz="1800" b="1">
                <a:ea typeface="+mn-lt"/>
                <a:cs typeface="Calibri"/>
              </a:rPr>
              <a:t>Fridays</a:t>
            </a:r>
            <a:r>
              <a:rPr lang="en-US" sz="1800" b="1">
                <a:cs typeface="Calibri"/>
              </a:rPr>
              <a:t> 11am-12pm:</a:t>
            </a:r>
          </a:p>
          <a:p>
            <a:pPr lvl="2"/>
            <a:r>
              <a:rPr lang="en-US" sz="1800" b="1">
                <a:cs typeface="Calibri"/>
              </a:rPr>
              <a:t>May 19</a:t>
            </a:r>
          </a:p>
          <a:p>
            <a:endParaRPr lang="en-US" sz="1500">
              <a:cs typeface="Calibri"/>
            </a:endParaRPr>
          </a:p>
          <a:p>
            <a:endParaRPr lang="en-US" sz="1500">
              <a:cs typeface="Calibri"/>
            </a:endParaRPr>
          </a:p>
        </p:txBody>
      </p:sp>
      <p:pic>
        <p:nvPicPr>
          <p:cNvPr id="5" name="Picture 5">
            <a:extLst>
              <a:ext uri="{FF2B5EF4-FFF2-40B4-BE49-F238E27FC236}">
                <a16:creationId xmlns:a16="http://schemas.microsoft.com/office/drawing/2014/main" id="{D351F414-A007-5631-99F5-404D31FA72A2}"/>
              </a:ext>
            </a:extLst>
          </p:cNvPr>
          <p:cNvPicPr>
            <a:picLocks noChangeAspect="1"/>
          </p:cNvPicPr>
          <p:nvPr/>
        </p:nvPicPr>
        <p:blipFill>
          <a:blip r:embed="rId7"/>
          <a:stretch>
            <a:fillRect/>
          </a:stretch>
        </p:blipFill>
        <p:spPr>
          <a:xfrm>
            <a:off x="8629540" y="761999"/>
            <a:ext cx="1994591" cy="2581995"/>
          </a:xfrm>
          <a:prstGeom prst="rect">
            <a:avLst/>
          </a:prstGeom>
        </p:spPr>
      </p:pic>
      <p:pic>
        <p:nvPicPr>
          <p:cNvPr id="9" name="Picture 9" descr="Text&#10;&#10;Description automatically generated">
            <a:extLst>
              <a:ext uri="{FF2B5EF4-FFF2-40B4-BE49-F238E27FC236}">
                <a16:creationId xmlns:a16="http://schemas.microsoft.com/office/drawing/2014/main" id="{15B5DF14-AEB4-22BA-D129-9D400A3872A6}"/>
              </a:ext>
            </a:extLst>
          </p:cNvPr>
          <p:cNvPicPr>
            <a:picLocks noChangeAspect="1"/>
          </p:cNvPicPr>
          <p:nvPr/>
        </p:nvPicPr>
        <p:blipFill>
          <a:blip r:embed="rId8"/>
          <a:stretch>
            <a:fillRect/>
          </a:stretch>
        </p:blipFill>
        <p:spPr>
          <a:xfrm>
            <a:off x="8716446" y="3504142"/>
            <a:ext cx="1820779" cy="2591857"/>
          </a:xfrm>
          <a:prstGeom prst="rect">
            <a:avLst/>
          </a:prstGeom>
        </p:spPr>
      </p:pic>
    </p:spTree>
    <p:extLst>
      <p:ext uri="{BB962C8B-B14F-4D97-AF65-F5344CB8AC3E}">
        <p14:creationId xmlns:p14="http://schemas.microsoft.com/office/powerpoint/2010/main" val="421424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a:xfrm>
            <a:off x="136995" y="2220314"/>
            <a:ext cx="2907694" cy="2427183"/>
          </a:xfrm>
        </p:spPr>
        <p:txBody>
          <a:bodyPr vert="horz" lIns="91440" tIns="45720" rIns="91440" bIns="45720" rtlCol="0" anchor="ctr">
            <a:normAutofit/>
          </a:bodyPr>
          <a:lstStyle/>
          <a:p>
            <a:pPr algn="ctr">
              <a:spcBef>
                <a:spcPts val="1000"/>
              </a:spcBef>
            </a:pPr>
            <a:r>
              <a:rPr lang="en-US" sz="3200">
                <a:cs typeface="Calibri Light" panose="020F0302020204030204"/>
              </a:rPr>
              <a:t>Equity, Diversity, &amp; Inclusion </a:t>
            </a:r>
            <a:br>
              <a:rPr lang="en-US" sz="3200">
                <a:cs typeface="Calibri Light" panose="020F0302020204030204"/>
              </a:rPr>
            </a:br>
            <a:r>
              <a:rPr lang="en-US" sz="3200">
                <a:ea typeface="+mj-lt"/>
                <a:cs typeface="+mj-lt"/>
              </a:rPr>
              <a:t>Announcements</a:t>
            </a:r>
            <a:br>
              <a:rPr lang="en-US">
                <a:cs typeface="Calibri Light"/>
              </a:rPr>
            </a:br>
            <a:endParaRPr lang="en-US" sz="3600">
              <a:ea typeface="+mj-lt"/>
              <a:cs typeface="Calibri Light"/>
            </a:endParaRPr>
          </a:p>
          <a:p>
            <a:endParaRPr lang="en-US">
              <a:cs typeface="Calibri Light"/>
            </a:endParaRPr>
          </a:p>
        </p:txBody>
      </p:sp>
      <p:sp>
        <p:nvSpPr>
          <p:cNvPr id="5" name="Content Placeholder 4">
            <a:extLst>
              <a:ext uri="{FF2B5EF4-FFF2-40B4-BE49-F238E27FC236}">
                <a16:creationId xmlns:a16="http://schemas.microsoft.com/office/drawing/2014/main" id="{54E2700E-A6B6-4EE9-8405-DB1C4BF748DD}"/>
              </a:ext>
            </a:extLst>
          </p:cNvPr>
          <p:cNvSpPr>
            <a:spLocks noGrp="1"/>
          </p:cNvSpPr>
          <p:nvPr>
            <p:ph idx="1"/>
          </p:nvPr>
        </p:nvSpPr>
        <p:spPr/>
        <p:txBody>
          <a:bodyPr vert="horz" lIns="91440" tIns="45720" rIns="91440" bIns="45720" rtlCol="0" anchor="t">
            <a:normAutofit/>
          </a:bodyPr>
          <a:lstStyle/>
          <a:p>
            <a:r>
              <a:rPr lang="en-US">
                <a:cs typeface="Calibri"/>
              </a:rPr>
              <a:t>Save the date for our next committee meeting: 5/10 3-4PM on zoom, particularly if you have ideas for how to develop, fund, and support an equity summit for Fall 2023</a:t>
            </a:r>
            <a:endParaRPr lang="en-US"/>
          </a:p>
          <a:p>
            <a:r>
              <a:rPr lang="en-US">
                <a:cs typeface="Calibri"/>
              </a:rPr>
              <a:t>You can now submit ideas in advance!</a:t>
            </a:r>
          </a:p>
          <a:p>
            <a:r>
              <a:rPr lang="en-US">
                <a:cs typeface="Calibri"/>
              </a:rPr>
              <a:t>You can now nominate EDI champions in preparation!</a:t>
            </a:r>
          </a:p>
          <a:p>
            <a:r>
              <a:rPr lang="en-US">
                <a:cs typeface="Calibri"/>
              </a:rPr>
              <a:t>See the new EDI campus website</a:t>
            </a:r>
          </a:p>
          <a:p>
            <a:endParaRPr lang="en-US">
              <a:cs typeface="Calibri"/>
            </a:endParaRPr>
          </a:p>
        </p:txBody>
      </p:sp>
      <p:sp>
        <p:nvSpPr>
          <p:cNvPr id="4" name="TextBox 3">
            <a:extLst>
              <a:ext uri="{FF2B5EF4-FFF2-40B4-BE49-F238E27FC236}">
                <a16:creationId xmlns:a16="http://schemas.microsoft.com/office/drawing/2014/main" id="{E8ADED71-95A1-2EA7-D046-69FE5C4B8EAA}"/>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412323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alm trees and buildings in the background&#10;&#10;Description automatically generated">
            <a:extLst>
              <a:ext uri="{FF2B5EF4-FFF2-40B4-BE49-F238E27FC236}">
                <a16:creationId xmlns:a16="http://schemas.microsoft.com/office/drawing/2014/main" id="{285639F7-C3EB-4E3D-9437-3B064CF4FE48}"/>
              </a:ext>
            </a:extLst>
          </p:cNvPr>
          <p:cNvPicPr>
            <a:picLocks noChangeAspect="1"/>
          </p:cNvPicPr>
          <p:nvPr/>
        </p:nvPicPr>
        <p:blipFill rotWithShape="1">
          <a:blip r:embed="rId2">
            <a:extLst>
              <a:ext uri="{28A0092B-C50C-407E-A947-70E740481C1C}">
                <a14:useLocalDpi xmlns:a14="http://schemas.microsoft.com/office/drawing/2010/main" val="0"/>
              </a:ext>
            </a:extLst>
          </a:blip>
          <a:srcRect l="40556" t="9091" r="22685"/>
          <a:stretch/>
        </p:blipFill>
        <p:spPr>
          <a:xfrm>
            <a:off x="4112400" y="1088571"/>
            <a:ext cx="7798361" cy="4390572"/>
          </a:xfrm>
          <a:prstGeom prst="rect">
            <a:avLst/>
          </a:prstGeom>
          <a:noFill/>
        </p:spPr>
      </p:pic>
      <p:sp>
        <p:nvSpPr>
          <p:cNvPr id="16" name="Rectangle 15">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27BCEC-F164-47F2-9AA9-728B9AD5E98B}"/>
              </a:ext>
            </a:extLst>
          </p:cNvPr>
          <p:cNvSpPr>
            <a:spLocks noGrp="1"/>
          </p:cNvSpPr>
          <p:nvPr>
            <p:ph type="title"/>
          </p:nvPr>
        </p:nvSpPr>
        <p:spPr>
          <a:xfrm>
            <a:off x="474134" y="2713590"/>
            <a:ext cx="3685070" cy="1041836"/>
          </a:xfrm>
        </p:spPr>
        <p:txBody>
          <a:bodyPr vert="horz" lIns="91440" tIns="45720" rIns="91440" bIns="45720" rtlCol="0" anchor="b">
            <a:normAutofit fontScale="90000"/>
          </a:bodyPr>
          <a:lstStyle/>
          <a:p>
            <a:r>
              <a:rPr lang="en-US" sz="4400" spc="-100"/>
              <a:t>Officer Announcements</a:t>
            </a:r>
            <a:endParaRPr lang="en-US"/>
          </a:p>
        </p:txBody>
      </p:sp>
      <p:sp>
        <p:nvSpPr>
          <p:cNvPr id="18" name="Rectangle 17">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649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3E8E-339B-4AA8-84A6-20EC51A5960B}"/>
              </a:ext>
            </a:extLst>
          </p:cNvPr>
          <p:cNvSpPr>
            <a:spLocks noGrp="1"/>
          </p:cNvSpPr>
          <p:nvPr>
            <p:ph type="title"/>
          </p:nvPr>
        </p:nvSpPr>
        <p:spPr>
          <a:xfrm>
            <a:off x="223761" y="2280406"/>
            <a:ext cx="3101220" cy="1325563"/>
          </a:xfrm>
        </p:spPr>
        <p:txBody>
          <a:bodyPr>
            <a:normAutofit fontScale="90000"/>
          </a:bodyPr>
          <a:lstStyle/>
          <a:p>
            <a:pPr algn="ctr"/>
            <a:r>
              <a:rPr lang="en-US">
                <a:solidFill>
                  <a:schemeClr val="bg1"/>
                </a:solidFill>
              </a:rPr>
              <a:t>Curriculum</a:t>
            </a:r>
            <a:br>
              <a:rPr lang="en-US">
                <a:solidFill>
                  <a:schemeClr val="bg1"/>
                </a:solidFill>
              </a:rPr>
            </a:br>
            <a:r>
              <a:rPr lang="en-US">
                <a:solidFill>
                  <a:schemeClr val="bg1"/>
                </a:solidFill>
                <a:cs typeface="Calibri Light"/>
              </a:rPr>
              <a:t>Announcements</a:t>
            </a:r>
            <a:endParaRPr lang="en-US"/>
          </a:p>
        </p:txBody>
      </p:sp>
      <p:sp>
        <p:nvSpPr>
          <p:cNvPr id="4" name="Title 1">
            <a:extLst>
              <a:ext uri="{FF2B5EF4-FFF2-40B4-BE49-F238E27FC236}">
                <a16:creationId xmlns:a16="http://schemas.microsoft.com/office/drawing/2014/main" id="{5D959CC7-F248-4D13-946B-CEE5BCB87042}"/>
              </a:ext>
            </a:extLst>
          </p:cNvPr>
          <p:cNvSpPr txBox="1">
            <a:spLocks/>
          </p:cNvSpPr>
          <p:nvPr/>
        </p:nvSpPr>
        <p:spPr>
          <a:xfrm>
            <a:off x="1320800" y="1139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solidFill>
                <a:schemeClr val="accent5">
                  <a:lumMod val="75000"/>
                </a:schemeClr>
              </a:solidFill>
              <a:cs typeface="Calibri Light"/>
            </a:endParaRPr>
          </a:p>
        </p:txBody>
      </p:sp>
      <p:sp>
        <p:nvSpPr>
          <p:cNvPr id="6" name="Title 1">
            <a:extLst>
              <a:ext uri="{FF2B5EF4-FFF2-40B4-BE49-F238E27FC236}">
                <a16:creationId xmlns:a16="http://schemas.microsoft.com/office/drawing/2014/main" id="{80147C03-7164-45DB-A1DB-A64ED209FF66}"/>
              </a:ext>
            </a:extLst>
          </p:cNvPr>
          <p:cNvSpPr txBox="1">
            <a:spLocks/>
          </p:cNvSpPr>
          <p:nvPr/>
        </p:nvSpPr>
        <p:spPr>
          <a:xfrm>
            <a:off x="558799" y="1802599"/>
            <a:ext cx="11277599" cy="48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a:cs typeface="Calibri Light"/>
            </a:endParaRPr>
          </a:p>
          <a:p>
            <a:endParaRPr lang="en-US" sz="2800" b="1">
              <a:cs typeface="Calibri Light"/>
            </a:endParaRPr>
          </a:p>
        </p:txBody>
      </p:sp>
      <p:sp>
        <p:nvSpPr>
          <p:cNvPr id="3" name="TextBox 2">
            <a:extLst>
              <a:ext uri="{FF2B5EF4-FFF2-40B4-BE49-F238E27FC236}">
                <a16:creationId xmlns:a16="http://schemas.microsoft.com/office/drawing/2014/main" id="{AB95F548-8110-F126-A2A9-88223D0C9675}"/>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257538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C051-4323-413A-8F96-7071B1D00FCE}"/>
              </a:ext>
            </a:extLst>
          </p:cNvPr>
          <p:cNvSpPr>
            <a:spLocks noGrp="1"/>
          </p:cNvSpPr>
          <p:nvPr>
            <p:ph type="title"/>
          </p:nvPr>
        </p:nvSpPr>
        <p:spPr/>
        <p:txBody>
          <a:bodyPr/>
          <a:lstStyle/>
          <a:p>
            <a:pPr algn="ctr"/>
            <a:r>
              <a:rPr lang="en-US" sz="3200"/>
              <a:t>Educational Policies</a:t>
            </a:r>
            <a:br>
              <a:rPr lang="en-US" sz="3200"/>
            </a:br>
            <a:r>
              <a:rPr lang="en-US" sz="3200">
                <a:ea typeface="+mj-lt"/>
                <a:cs typeface="+mj-lt"/>
              </a:rPr>
              <a:t>Announcements</a:t>
            </a:r>
          </a:p>
        </p:txBody>
      </p:sp>
      <p:sp>
        <p:nvSpPr>
          <p:cNvPr id="3" name="Content Placeholder 2">
            <a:extLst>
              <a:ext uri="{FF2B5EF4-FFF2-40B4-BE49-F238E27FC236}">
                <a16:creationId xmlns:a16="http://schemas.microsoft.com/office/drawing/2014/main" id="{1AC3BFEB-8E9F-4979-9026-318AC3210496}"/>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p:txBody>
      </p:sp>
      <p:sp>
        <p:nvSpPr>
          <p:cNvPr id="5" name="TextBox 4">
            <a:extLst>
              <a:ext uri="{FF2B5EF4-FFF2-40B4-BE49-F238E27FC236}">
                <a16:creationId xmlns:a16="http://schemas.microsoft.com/office/drawing/2014/main" id="{039BF6E2-F24E-0ED8-A5B7-71927BA6A458}"/>
              </a:ext>
            </a:extLst>
          </p:cNvPr>
          <p:cNvSpPr txBox="1"/>
          <p:nvPr/>
        </p:nvSpPr>
        <p:spPr>
          <a:xfrm>
            <a:off x="5285618" y="6223000"/>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210947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p:txBody>
          <a:bodyPr/>
          <a:lstStyle/>
          <a:p>
            <a:pPr algn="ctr"/>
            <a:r>
              <a:rPr lang="en-US" sz="3200"/>
              <a:t>Finance</a:t>
            </a:r>
            <a:br>
              <a:rPr lang="en-US" sz="3200"/>
            </a:br>
            <a:r>
              <a:rPr lang="en-US" sz="3200">
                <a:ea typeface="+mj-lt"/>
                <a:cs typeface="+mj-lt"/>
              </a:rPr>
              <a:t>Announcements</a:t>
            </a:r>
            <a:endParaRPr lang="en-US" sz="3200"/>
          </a:p>
        </p:txBody>
      </p:sp>
      <p:sp>
        <p:nvSpPr>
          <p:cNvPr id="5" name="Content Placeholder 4">
            <a:extLst>
              <a:ext uri="{FF2B5EF4-FFF2-40B4-BE49-F238E27FC236}">
                <a16:creationId xmlns:a16="http://schemas.microsoft.com/office/drawing/2014/main" id="{54E2700E-A6B6-4EE9-8405-DB1C4BF748DD}"/>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p:txBody>
      </p:sp>
      <p:sp>
        <p:nvSpPr>
          <p:cNvPr id="4" name="TextBox 3">
            <a:extLst>
              <a:ext uri="{FF2B5EF4-FFF2-40B4-BE49-F238E27FC236}">
                <a16:creationId xmlns:a16="http://schemas.microsoft.com/office/drawing/2014/main" id="{018A2AA5-2C7D-9F24-8009-58F6AD639C0A}"/>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312095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914B-A0FB-4A72-91A5-F1EF48B4DFED}"/>
              </a:ext>
            </a:extLst>
          </p:cNvPr>
          <p:cNvSpPr>
            <a:spLocks noGrp="1"/>
          </p:cNvSpPr>
          <p:nvPr>
            <p:ph type="title"/>
          </p:nvPr>
        </p:nvSpPr>
        <p:spPr>
          <a:xfrm>
            <a:off x="124581" y="994077"/>
            <a:ext cx="3258458" cy="1337658"/>
          </a:xfrm>
        </p:spPr>
        <p:txBody>
          <a:bodyPr/>
          <a:lstStyle/>
          <a:p>
            <a:r>
              <a:rPr lang="en-US">
                <a:latin typeface="Sitka Heading"/>
                <a:cs typeface="Calibri Light"/>
              </a:rPr>
              <a:t>Quick Reminder</a:t>
            </a:r>
          </a:p>
        </p:txBody>
      </p:sp>
      <p:sp>
        <p:nvSpPr>
          <p:cNvPr id="3" name="Content Placeholder 2">
            <a:extLst>
              <a:ext uri="{FF2B5EF4-FFF2-40B4-BE49-F238E27FC236}">
                <a16:creationId xmlns:a16="http://schemas.microsoft.com/office/drawing/2014/main" id="{0AB46863-F748-47D5-A917-CA7AC3DF73B1}"/>
              </a:ext>
            </a:extLst>
          </p:cNvPr>
          <p:cNvSpPr>
            <a:spLocks noGrp="1"/>
          </p:cNvSpPr>
          <p:nvPr>
            <p:ph idx="1"/>
          </p:nvPr>
        </p:nvSpPr>
        <p:spPr>
          <a:xfrm>
            <a:off x="3656390" y="499384"/>
            <a:ext cx="8120743" cy="6674832"/>
          </a:xfrm>
        </p:spPr>
        <p:txBody>
          <a:bodyPr vert="horz" lIns="91440" tIns="45720" rIns="91440" bIns="45720" rtlCol="0" anchor="t">
            <a:noAutofit/>
          </a:bodyPr>
          <a:lstStyle/>
          <a:p>
            <a:r>
              <a:rPr lang="en-US" b="1">
                <a:ea typeface="+mn-lt"/>
                <a:cs typeface="+mn-lt"/>
              </a:rPr>
              <a:t>Comments/questions not directly related to current agenda item will not be acknowledged until public comment.  Additionally, comments/questions on agenda items should contribute to the discussion in a meaningful way.  Public comments will be limited to 1 three-minute comment per person per meeting.  </a:t>
            </a:r>
          </a:p>
          <a:p>
            <a:r>
              <a:rPr lang="en-US" b="1">
                <a:cs typeface="Calibri"/>
              </a:rPr>
              <a:t>The Academic Senate fully respects the time of all our senators and other meeting participants.  With this in mind and because of the many items within senate purview that must be addressed each semester, we ask that discussions in senate meetings, even during the public comment period, be limited to topics within/related to the 10+1 purview of the Academic Senate.  If your comment is completely unrelated to senate purview (i.e. topics such as salaries/wages, and benefits), you will be kindly asked to hold your comment and advised as to a more appropriate venue to have the conversation.  </a:t>
            </a:r>
            <a:endParaRPr lang="en-US" b="1">
              <a:ea typeface="+mn-lt"/>
              <a:cs typeface="+mn-lt"/>
            </a:endParaRPr>
          </a:p>
          <a:p>
            <a:endParaRPr lang="en-US" b="1">
              <a:ea typeface="+mn-lt"/>
              <a:cs typeface="+mn-lt"/>
            </a:endParaRPr>
          </a:p>
          <a:p>
            <a:endParaRPr lang="en-US">
              <a:cs typeface="Calibri"/>
            </a:endParaRPr>
          </a:p>
        </p:txBody>
      </p:sp>
      <p:sp>
        <p:nvSpPr>
          <p:cNvPr id="4" name="TextBox 3">
            <a:extLst>
              <a:ext uri="{FF2B5EF4-FFF2-40B4-BE49-F238E27FC236}">
                <a16:creationId xmlns:a16="http://schemas.microsoft.com/office/drawing/2014/main" id="{B644852D-62E7-4813-B828-8E9E9ADAF2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B6DCD8E3-E2A6-406F-93C8-9B8D0087EF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883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a:xfrm>
            <a:off x="136995" y="2220314"/>
            <a:ext cx="2907694" cy="2427183"/>
          </a:xfrm>
        </p:spPr>
        <p:txBody>
          <a:bodyPr vert="horz" lIns="91440" tIns="45720" rIns="91440" bIns="45720" rtlCol="0" anchor="ctr">
            <a:normAutofit/>
          </a:bodyPr>
          <a:lstStyle/>
          <a:p>
            <a:pPr algn="ctr">
              <a:spcBef>
                <a:spcPts val="1000"/>
              </a:spcBef>
            </a:pPr>
            <a:r>
              <a:rPr lang="en-US" sz="3200">
                <a:cs typeface="Calibri Light" panose="020F0302020204030204"/>
              </a:rPr>
              <a:t>Academic </a:t>
            </a:r>
            <a:br>
              <a:rPr lang="en-US" sz="3200">
                <a:cs typeface="Calibri Light" panose="020F0302020204030204"/>
              </a:rPr>
            </a:br>
            <a:r>
              <a:rPr lang="en-US" sz="3200">
                <a:cs typeface="Calibri Light" panose="020F0302020204030204"/>
              </a:rPr>
              <a:t>Technology</a:t>
            </a:r>
            <a:br>
              <a:rPr lang="en-US" sz="3200">
                <a:cs typeface="Calibri Light" panose="020F0302020204030204"/>
              </a:rPr>
            </a:br>
            <a:r>
              <a:rPr lang="en-US" sz="3200">
                <a:ea typeface="+mj-lt"/>
                <a:cs typeface="+mj-lt"/>
              </a:rPr>
              <a:t>Announcements</a:t>
            </a:r>
            <a:br>
              <a:rPr lang="en-US">
                <a:cs typeface="Calibri Light"/>
              </a:rPr>
            </a:br>
            <a:endParaRPr lang="en-US" sz="3600">
              <a:ea typeface="+mj-lt"/>
              <a:cs typeface="Calibri Light"/>
            </a:endParaRPr>
          </a:p>
          <a:p>
            <a:endParaRPr lang="en-US">
              <a:cs typeface="Calibri Light"/>
            </a:endParaRPr>
          </a:p>
        </p:txBody>
      </p:sp>
      <p:sp>
        <p:nvSpPr>
          <p:cNvPr id="5" name="Content Placeholder 4">
            <a:extLst>
              <a:ext uri="{FF2B5EF4-FFF2-40B4-BE49-F238E27FC236}">
                <a16:creationId xmlns:a16="http://schemas.microsoft.com/office/drawing/2014/main" id="{54E2700E-A6B6-4EE9-8405-DB1C4BF748DD}"/>
              </a:ext>
            </a:extLst>
          </p:cNvPr>
          <p:cNvSpPr>
            <a:spLocks noGrp="1"/>
          </p:cNvSpPr>
          <p:nvPr>
            <p:ph idx="1"/>
          </p:nvPr>
        </p:nvSpPr>
        <p:spPr/>
        <p:txBody>
          <a:bodyPr vert="horz" lIns="91440" tIns="45720" rIns="91440" bIns="45720" rtlCol="0" anchor="t">
            <a:normAutofit/>
          </a:bodyPr>
          <a:lstStyle/>
          <a:p>
            <a:endParaRPr lang="en-US">
              <a:cs typeface="Calibri"/>
            </a:endParaRPr>
          </a:p>
        </p:txBody>
      </p:sp>
      <p:sp>
        <p:nvSpPr>
          <p:cNvPr id="4" name="TextBox 3">
            <a:extLst>
              <a:ext uri="{FF2B5EF4-FFF2-40B4-BE49-F238E27FC236}">
                <a16:creationId xmlns:a16="http://schemas.microsoft.com/office/drawing/2014/main" id="{E8ADED71-95A1-2EA7-D046-69FE5C4B8EAA}"/>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1238206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0637-3E50-461F-B5A9-D1E983FD96BB}"/>
              </a:ext>
            </a:extLst>
          </p:cNvPr>
          <p:cNvSpPr>
            <a:spLocks noGrp="1"/>
          </p:cNvSpPr>
          <p:nvPr>
            <p:ph type="title"/>
          </p:nvPr>
        </p:nvSpPr>
        <p:spPr>
          <a:xfrm>
            <a:off x="252919" y="1123837"/>
            <a:ext cx="3080529" cy="4601183"/>
          </a:xfrm>
        </p:spPr>
        <p:txBody>
          <a:bodyPr/>
          <a:lstStyle/>
          <a:p>
            <a:pPr algn="ctr"/>
            <a:r>
              <a:rPr lang="en-US" sz="3200"/>
              <a:t>Instructional Effectiveness</a:t>
            </a:r>
            <a:br>
              <a:rPr lang="en-US" sz="3200"/>
            </a:br>
            <a:r>
              <a:rPr lang="en-US" sz="3200">
                <a:ea typeface="+mj-lt"/>
                <a:cs typeface="+mj-lt"/>
              </a:rPr>
              <a:t>Announcements</a:t>
            </a:r>
            <a:endParaRPr lang="en-US" sz="3200"/>
          </a:p>
        </p:txBody>
      </p:sp>
      <p:sp>
        <p:nvSpPr>
          <p:cNvPr id="5" name="Content Placeholder 4">
            <a:extLst>
              <a:ext uri="{FF2B5EF4-FFF2-40B4-BE49-F238E27FC236}">
                <a16:creationId xmlns:a16="http://schemas.microsoft.com/office/drawing/2014/main" id="{C60CF59E-9F29-442E-9E40-C7FFDCFAE8BA}"/>
              </a:ext>
            </a:extLst>
          </p:cNvPr>
          <p:cNvSpPr>
            <a:spLocks noGrp="1"/>
          </p:cNvSpPr>
          <p:nvPr>
            <p:ph idx="1"/>
          </p:nvPr>
        </p:nvSpPr>
        <p:spPr/>
        <p:txBody>
          <a:bodyPr vert="horz" lIns="91440" tIns="45720" rIns="91440" bIns="45720" rtlCol="0" anchor="t">
            <a:normAutofit/>
          </a:bodyPr>
          <a:lstStyle/>
          <a:p>
            <a:endParaRPr lang="en-US">
              <a:ea typeface="+mn-lt"/>
              <a:cs typeface="+mn-lt"/>
            </a:endParaRPr>
          </a:p>
        </p:txBody>
      </p:sp>
      <p:sp>
        <p:nvSpPr>
          <p:cNvPr id="4" name="TextBox 3">
            <a:extLst>
              <a:ext uri="{FF2B5EF4-FFF2-40B4-BE49-F238E27FC236}">
                <a16:creationId xmlns:a16="http://schemas.microsoft.com/office/drawing/2014/main" id="{7FF807D0-2541-30B8-DB35-A408D41240B4}"/>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Please see the packet for the full report. </a:t>
            </a:r>
          </a:p>
        </p:txBody>
      </p:sp>
    </p:spTree>
    <p:extLst>
      <p:ext uri="{BB962C8B-B14F-4D97-AF65-F5344CB8AC3E}">
        <p14:creationId xmlns:p14="http://schemas.microsoft.com/office/powerpoint/2010/main" val="246447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E25C44-9F2E-49A8-9763-55F362F5DB30}"/>
              </a:ext>
            </a:extLst>
          </p:cNvPr>
          <p:cNvSpPr>
            <a:spLocks noGrp="1"/>
          </p:cNvSpPr>
          <p:nvPr>
            <p:ph type="title"/>
          </p:nvPr>
        </p:nvSpPr>
        <p:spPr>
          <a:xfrm>
            <a:off x="474134" y="2060447"/>
            <a:ext cx="3685070" cy="1948979"/>
          </a:xfrm>
        </p:spPr>
        <p:txBody>
          <a:bodyPr vert="horz" lIns="91440" tIns="45720" rIns="91440" bIns="45720" rtlCol="0" anchor="b">
            <a:normAutofit/>
          </a:bodyPr>
          <a:lstStyle/>
          <a:p>
            <a:pPr algn="ctr"/>
            <a:r>
              <a:rPr lang="en-US" sz="5500" spc="-100"/>
              <a:t>Special Committees</a:t>
            </a:r>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id="{C36C3973-A159-4534-9CF9-D264BD91C287}"/>
              </a:ext>
            </a:extLst>
          </p:cNvPr>
          <p:cNvPicPr>
            <a:picLocks noChangeAspect="1"/>
          </p:cNvPicPr>
          <p:nvPr/>
        </p:nvPicPr>
        <p:blipFill rotWithShape="1">
          <a:blip r:embed="rId2">
            <a:extLst>
              <a:ext uri="{28A0092B-C50C-407E-A947-70E740481C1C}">
                <a14:useLocalDpi xmlns:a14="http://schemas.microsoft.com/office/drawing/2010/main" val="0"/>
              </a:ext>
            </a:extLst>
          </a:blip>
          <a:srcRect l="27657" r="45169" b="1"/>
          <a:stretch/>
        </p:blipFill>
        <p:spPr>
          <a:xfrm>
            <a:off x="5120640" y="759599"/>
            <a:ext cx="6367271" cy="5330650"/>
          </a:xfrm>
          <a:prstGeom prst="rect">
            <a:avLst/>
          </a:prstGeom>
          <a:noFill/>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96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3EC87-EC16-4920-B976-16A499136B17}"/>
              </a:ext>
            </a:extLst>
          </p:cNvPr>
          <p:cNvSpPr>
            <a:spLocks noGrp="1"/>
          </p:cNvSpPr>
          <p:nvPr>
            <p:ph type="title"/>
          </p:nvPr>
        </p:nvSpPr>
        <p:spPr/>
        <p:txBody>
          <a:bodyPr/>
          <a:lstStyle/>
          <a:p>
            <a:pPr algn="ctr"/>
            <a:r>
              <a:rPr lang="en-US"/>
              <a:t>Academic Affairs</a:t>
            </a:r>
          </a:p>
        </p:txBody>
      </p:sp>
      <p:sp>
        <p:nvSpPr>
          <p:cNvPr id="5" name="Content Placeholder 4">
            <a:extLst>
              <a:ext uri="{FF2B5EF4-FFF2-40B4-BE49-F238E27FC236}">
                <a16:creationId xmlns:a16="http://schemas.microsoft.com/office/drawing/2014/main" id="{5734EE3F-0230-4CB2-9785-65EE8C05F51F}"/>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p:txBody>
      </p:sp>
    </p:spTree>
    <p:extLst>
      <p:ext uri="{BB962C8B-B14F-4D97-AF65-F5344CB8AC3E}">
        <p14:creationId xmlns:p14="http://schemas.microsoft.com/office/powerpoint/2010/main" val="260003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B605-F071-4ABD-A977-6EC49107F6EC}"/>
              </a:ext>
            </a:extLst>
          </p:cNvPr>
          <p:cNvSpPr>
            <a:spLocks noGrp="1"/>
          </p:cNvSpPr>
          <p:nvPr>
            <p:ph type="title"/>
          </p:nvPr>
        </p:nvSpPr>
        <p:spPr/>
        <p:txBody>
          <a:bodyPr/>
          <a:lstStyle/>
          <a:p>
            <a:pPr algn="ctr"/>
            <a:r>
              <a:rPr lang="en-US"/>
              <a:t>Student Services</a:t>
            </a:r>
          </a:p>
        </p:txBody>
      </p:sp>
      <p:sp>
        <p:nvSpPr>
          <p:cNvPr id="3" name="Content Placeholder 2">
            <a:extLst>
              <a:ext uri="{FF2B5EF4-FFF2-40B4-BE49-F238E27FC236}">
                <a16:creationId xmlns:a16="http://schemas.microsoft.com/office/drawing/2014/main" id="{933A2CA3-EE2E-4974-9FAE-C1D01E1634FD}"/>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pPr lvl="1"/>
            <a:endParaRPr lang="en-US">
              <a:ea typeface="+mn-lt"/>
              <a:cs typeface="+mn-lt"/>
            </a:endParaRPr>
          </a:p>
        </p:txBody>
      </p:sp>
      <p:sp>
        <p:nvSpPr>
          <p:cNvPr id="5" name="TextBox 4">
            <a:extLst>
              <a:ext uri="{FF2B5EF4-FFF2-40B4-BE49-F238E27FC236}">
                <a16:creationId xmlns:a16="http://schemas.microsoft.com/office/drawing/2014/main" id="{AA2ECCA7-F9DB-4915-AF5D-62FA68C625DD}"/>
              </a:ext>
            </a:extLst>
          </p:cNvPr>
          <p:cNvSpPr txBox="1"/>
          <p:nvPr/>
        </p:nvSpPr>
        <p:spPr>
          <a:xfrm>
            <a:off x="3882571" y="1034142"/>
            <a:ext cx="7112000" cy="4862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5891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udience raising hands during work presentation">
            <a:extLst>
              <a:ext uri="{FF2B5EF4-FFF2-40B4-BE49-F238E27FC236}">
                <a16:creationId xmlns:a16="http://schemas.microsoft.com/office/drawing/2014/main" id="{85F7A66F-335E-71A0-B681-8D769FE5CE44}"/>
              </a:ext>
            </a:extLst>
          </p:cNvPr>
          <p:cNvPicPr>
            <a:picLocks noGrp="1" noChangeAspect="1"/>
          </p:cNvPicPr>
          <p:nvPr>
            <p:ph idx="1"/>
          </p:nvPr>
        </p:nvPicPr>
        <p:blipFill rotWithShape="1">
          <a:blip r:embed="rId2">
            <a:duotone>
              <a:schemeClr val="accent1">
                <a:shade val="45000"/>
                <a:satMod val="135000"/>
              </a:schemeClr>
              <a:prstClr val="white"/>
            </a:duotone>
          </a:blip>
          <a:srcRect t="23372" r="9092" b="1"/>
          <a:stretch/>
        </p:blipFill>
        <p:spPr>
          <a:xfrm>
            <a:off x="20" y="-12085"/>
            <a:ext cx="12191980" cy="6857990"/>
          </a:xfrm>
          <a:prstGeom prst="rect">
            <a:avLst/>
          </a:prstGeom>
        </p:spPr>
      </p:pic>
      <p:sp>
        <p:nvSpPr>
          <p:cNvPr id="37" name="Rectangle 3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0C49B2-E455-DCE4-8376-E9171C75A84A}"/>
              </a:ext>
            </a:extLst>
          </p:cNvPr>
          <p:cNvSpPr>
            <a:spLocks noGrp="1"/>
          </p:cNvSpPr>
          <p:nvPr>
            <p:ph type="title"/>
          </p:nvPr>
        </p:nvSpPr>
        <p:spPr>
          <a:xfrm>
            <a:off x="341086" y="1358923"/>
            <a:ext cx="3685070" cy="1719169"/>
          </a:xfrm>
        </p:spPr>
        <p:txBody>
          <a:bodyPr vert="horz" lIns="91440" tIns="45720" rIns="91440" bIns="45720" rtlCol="0" anchor="b">
            <a:normAutofit/>
          </a:bodyPr>
          <a:lstStyle/>
          <a:p>
            <a:pPr algn="ctr"/>
            <a:r>
              <a:rPr lang="en-US" sz="5000" spc="-100">
                <a:ln w="15875">
                  <a:solidFill>
                    <a:srgbClr val="FFFFFF"/>
                  </a:solidFill>
                </a:ln>
              </a:rPr>
              <a:t>Public Comments </a:t>
            </a:r>
            <a:endParaRPr lang="en-US"/>
          </a:p>
        </p:txBody>
      </p:sp>
      <p:sp>
        <p:nvSpPr>
          <p:cNvPr id="39" name="Rectangle 3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74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pages of an open book in a bright studio">
            <a:extLst>
              <a:ext uri="{FF2B5EF4-FFF2-40B4-BE49-F238E27FC236}">
                <a16:creationId xmlns:a16="http://schemas.microsoft.com/office/drawing/2014/main" id="{B8974EC9-5186-7192-6223-AB40E6903120}"/>
              </a:ext>
            </a:extLst>
          </p:cNvPr>
          <p:cNvPicPr>
            <a:picLocks noChangeAspect="1"/>
          </p:cNvPicPr>
          <p:nvPr/>
        </p:nvPicPr>
        <p:blipFill rotWithShape="1">
          <a:blip r:embed="rId2"/>
          <a:srcRect l="9091" t="23257" r="3" b="3"/>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4D1C74-2CEE-4570-B74E-A7C083DA0D95}"/>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3700" spc="-100"/>
              <a:t>Approval of the  Minutes </a:t>
            </a:r>
            <a:br>
              <a:rPr lang="en-US" sz="3700" spc="-100"/>
            </a:br>
            <a:r>
              <a:rPr lang="en-US" sz="3700" spc="-100"/>
              <a:t>from </a:t>
            </a:r>
            <a:br>
              <a:rPr lang="en-US" sz="3700" spc="-100"/>
            </a:br>
            <a:r>
              <a:rPr lang="en-US" sz="3700" spc="-100"/>
              <a:t>(4-18-23)</a:t>
            </a:r>
            <a:br>
              <a:rPr lang="en-US" sz="3700" spc="-100"/>
            </a:br>
            <a:br>
              <a:rPr lang="en-US" sz="3700" spc="-100"/>
            </a:br>
            <a:r>
              <a:rPr lang="en-US" sz="3700" spc="-100"/>
              <a:t>Packet pages: 6-13</a:t>
            </a:r>
            <a:endParaRPr lang="en-US"/>
          </a:p>
        </p:txBody>
      </p:sp>
      <p:sp>
        <p:nvSpPr>
          <p:cNvPr id="16" name="Rectangle 15">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0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1C0C05-AECF-4474-A909-457EA89F28FE}"/>
              </a:ext>
            </a:extLst>
          </p:cNvPr>
          <p:cNvSpPr>
            <a:spLocks noGrp="1"/>
          </p:cNvSpPr>
          <p:nvPr>
            <p:ph type="title"/>
          </p:nvPr>
        </p:nvSpPr>
        <p:spPr>
          <a:xfrm>
            <a:off x="5451642" y="1123837"/>
            <a:ext cx="6451110" cy="1255469"/>
          </a:xfrm>
        </p:spPr>
        <p:txBody>
          <a:bodyPr vert="horz" lIns="91440" tIns="45720" rIns="91440" bIns="45720" rtlCol="0" anchor="ctr">
            <a:normAutofit/>
          </a:bodyPr>
          <a:lstStyle/>
          <a:p>
            <a:r>
              <a:rPr lang="en-US" b="1"/>
              <a:t>Welcome Dean's Representative!</a:t>
            </a:r>
            <a:endParaRPr lang="en-US"/>
          </a:p>
          <a:p>
            <a:endParaRPr lang="en-US"/>
          </a:p>
        </p:txBody>
      </p:sp>
      <p:sp>
        <p:nvSpPr>
          <p:cNvPr id="25" name="Rectangle 2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4">
            <a:extLst>
              <a:ext uri="{FF2B5EF4-FFF2-40B4-BE49-F238E27FC236}">
                <a16:creationId xmlns:a16="http://schemas.microsoft.com/office/drawing/2014/main" id="{043FF965-8BBE-9FEC-5A1D-DE24432FB353}"/>
              </a:ext>
            </a:extLst>
          </p:cNvPr>
          <p:cNvPicPr>
            <a:picLocks noChangeAspect="1"/>
          </p:cNvPicPr>
          <p:nvPr/>
        </p:nvPicPr>
        <p:blipFill rotWithShape="1">
          <a:blip r:embed="rId2"/>
          <a:srcRect r="-3" b="1628"/>
          <a:stretch/>
        </p:blipFill>
        <p:spPr>
          <a:xfrm>
            <a:off x="941312" y="758953"/>
            <a:ext cx="3617203" cy="5330650"/>
          </a:xfrm>
          <a:prstGeom prst="rect">
            <a:avLst/>
          </a:prstGeom>
        </p:spPr>
      </p:pic>
      <p:sp>
        <p:nvSpPr>
          <p:cNvPr id="7" name="Content Placeholder 6">
            <a:extLst>
              <a:ext uri="{FF2B5EF4-FFF2-40B4-BE49-F238E27FC236}">
                <a16:creationId xmlns:a16="http://schemas.microsoft.com/office/drawing/2014/main" id="{41860E64-D546-1852-3EF2-8C3238E12FF9}"/>
              </a:ext>
            </a:extLst>
          </p:cNvPr>
          <p:cNvSpPr>
            <a:spLocks noGrp="1"/>
          </p:cNvSpPr>
          <p:nvPr>
            <p:ph sz="half" idx="1"/>
          </p:nvPr>
        </p:nvSpPr>
        <p:spPr>
          <a:xfrm>
            <a:off x="5451644" y="2510395"/>
            <a:ext cx="6451109" cy="3274586"/>
          </a:xfrm>
        </p:spPr>
        <p:txBody>
          <a:bodyPr vert="horz" lIns="91440" tIns="45720" rIns="91440" bIns="45720" rtlCol="0" anchor="t">
            <a:normAutofit/>
          </a:bodyPr>
          <a:lstStyle/>
          <a:p>
            <a:pPr marL="0" indent="0">
              <a:buNone/>
            </a:pPr>
            <a:r>
              <a:rPr lang="en-US" dirty="0">
                <a:solidFill>
                  <a:srgbClr val="FFFFFF"/>
                </a:solidFill>
              </a:rPr>
              <a:t>Dr. Marlow Lemons</a:t>
            </a:r>
            <a:br>
              <a:rPr lang="en-US" dirty="0">
                <a:solidFill>
                  <a:srgbClr val="FFFFFF"/>
                </a:solidFill>
              </a:rPr>
            </a:br>
            <a:r>
              <a:rPr lang="en-US" dirty="0">
                <a:solidFill>
                  <a:srgbClr val="FFFFFF"/>
                </a:solidFill>
              </a:rPr>
              <a:t>Dean of Mathematical Sciences</a:t>
            </a:r>
            <a:br>
              <a:rPr lang="en-US" dirty="0">
                <a:solidFill>
                  <a:srgbClr val="FFFFFF"/>
                </a:solidFill>
              </a:rPr>
            </a:br>
            <a:r>
              <a:rPr lang="en-US" dirty="0">
                <a:solidFill>
                  <a:srgbClr val="FFFFFF"/>
                </a:solidFill>
              </a:rPr>
              <a:t>Preferred Pronouns: He/Him/His</a:t>
            </a:r>
            <a:br>
              <a:rPr lang="en-US" dirty="0">
                <a:solidFill>
                  <a:srgbClr val="FFFFFF"/>
                </a:solidFill>
              </a:rPr>
            </a:br>
            <a:r>
              <a:rPr lang="en-US" dirty="0">
                <a:solidFill>
                  <a:srgbClr val="FFFFFF"/>
                </a:solidFill>
              </a:rPr>
              <a:t>Exciting Things: Data Science/Data Analytics Week (this week); Just In Time Workshops (Tuesdays and Thursdays for students)</a:t>
            </a:r>
            <a:endParaRPr lang="en-US" dirty="0">
              <a:solidFill>
                <a:srgbClr val="595959"/>
              </a:solidFill>
            </a:endParaRPr>
          </a:p>
        </p:txBody>
      </p:sp>
    </p:spTree>
    <p:extLst>
      <p:ext uri="{BB962C8B-B14F-4D97-AF65-F5344CB8AC3E}">
        <p14:creationId xmlns:p14="http://schemas.microsoft.com/office/powerpoint/2010/main" val="315931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9D521-9197-4B73-BF4D-814E31425A6E}"/>
              </a:ext>
            </a:extLst>
          </p:cNvPr>
          <p:cNvSpPr>
            <a:spLocks noGrp="1"/>
          </p:cNvSpPr>
          <p:nvPr>
            <p:ph type="title"/>
          </p:nvPr>
        </p:nvSpPr>
        <p:spPr/>
        <p:txBody>
          <a:bodyPr vert="horz" lIns="91440" tIns="45720" rIns="91440" bIns="45720" rtlCol="0" anchor="ctr">
            <a:normAutofit/>
          </a:bodyPr>
          <a:lstStyle/>
          <a:p>
            <a:pPr algn="ctr"/>
            <a:r>
              <a:rPr lang="en-US"/>
              <a:t>Unfinished Business</a:t>
            </a:r>
          </a:p>
        </p:txBody>
      </p:sp>
      <p:sp>
        <p:nvSpPr>
          <p:cNvPr id="2" name="Content Placeholder 1">
            <a:extLst>
              <a:ext uri="{FF2B5EF4-FFF2-40B4-BE49-F238E27FC236}">
                <a16:creationId xmlns:a16="http://schemas.microsoft.com/office/drawing/2014/main" id="{7EBFE597-8D69-6E3B-1349-868C8385CD43}"/>
              </a:ext>
            </a:extLst>
          </p:cNvPr>
          <p:cNvSpPr>
            <a:spLocks noGrp="1"/>
          </p:cNvSpPr>
          <p:nvPr>
            <p:ph idx="1"/>
          </p:nvPr>
        </p:nvSpPr>
        <p:spPr/>
        <p:txBody>
          <a:bodyPr/>
          <a:lstStyle/>
          <a:p>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id="{7A97B905-C42C-3E9A-C8F4-FD9C8C768748}"/>
              </a:ext>
            </a:extLst>
          </p:cNvPr>
          <p:cNvPicPr>
            <a:picLocks noChangeAspect="1"/>
          </p:cNvPicPr>
          <p:nvPr/>
        </p:nvPicPr>
        <p:blipFill rotWithShape="1">
          <a:blip r:embed="rId2">
            <a:extLst>
              <a:ext uri="{28A0092B-C50C-407E-A947-70E740481C1C}">
                <a14:useLocalDpi xmlns:a14="http://schemas.microsoft.com/office/drawing/2010/main" val="0"/>
              </a:ext>
            </a:extLst>
          </a:blip>
          <a:srcRect l="27657" r="45169" b="1"/>
          <a:stretch/>
        </p:blipFill>
        <p:spPr>
          <a:xfrm>
            <a:off x="5120640" y="759599"/>
            <a:ext cx="6367271" cy="5330650"/>
          </a:xfrm>
          <a:prstGeom prst="rect">
            <a:avLst/>
          </a:prstGeom>
          <a:noFill/>
        </p:spPr>
      </p:pic>
    </p:spTree>
    <p:extLst>
      <p:ext uri="{BB962C8B-B14F-4D97-AF65-F5344CB8AC3E}">
        <p14:creationId xmlns:p14="http://schemas.microsoft.com/office/powerpoint/2010/main" val="191932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CF71-C27F-9788-3489-32DF518A6D28}"/>
              </a:ext>
            </a:extLst>
          </p:cNvPr>
          <p:cNvSpPr>
            <a:spLocks noGrp="1"/>
          </p:cNvSpPr>
          <p:nvPr>
            <p:ph type="title"/>
          </p:nvPr>
        </p:nvSpPr>
        <p:spPr/>
        <p:txBody>
          <a:bodyPr/>
          <a:lstStyle/>
          <a:p>
            <a:r>
              <a:rPr lang="en-US"/>
              <a:t>Academic Senate Executive Board Elections</a:t>
            </a:r>
          </a:p>
        </p:txBody>
      </p:sp>
      <p:sp>
        <p:nvSpPr>
          <p:cNvPr id="3" name="Content Placeholder 2">
            <a:extLst>
              <a:ext uri="{FF2B5EF4-FFF2-40B4-BE49-F238E27FC236}">
                <a16:creationId xmlns:a16="http://schemas.microsoft.com/office/drawing/2014/main" id="{29BCC101-1BE9-4388-7E60-C8D0F892B524}"/>
              </a:ext>
            </a:extLst>
          </p:cNvPr>
          <p:cNvSpPr>
            <a:spLocks noGrp="1"/>
          </p:cNvSpPr>
          <p:nvPr>
            <p:ph idx="1"/>
          </p:nvPr>
        </p:nvSpPr>
        <p:spPr/>
        <p:txBody>
          <a:bodyPr/>
          <a:lstStyle/>
          <a:p>
            <a:r>
              <a:rPr lang="en-US"/>
              <a:t>VP Academic Technology</a:t>
            </a:r>
          </a:p>
          <a:p>
            <a:pPr lvl="1"/>
            <a:r>
              <a:rPr lang="en-US"/>
              <a:t>Stephanie Burnham</a:t>
            </a:r>
          </a:p>
          <a:p>
            <a:r>
              <a:rPr lang="en-US"/>
              <a:t>VP Educational Policies</a:t>
            </a:r>
          </a:p>
          <a:p>
            <a:pPr lvl="1"/>
            <a:r>
              <a:rPr lang="en-US"/>
              <a:t>Darcie McClelland</a:t>
            </a:r>
          </a:p>
          <a:p>
            <a:r>
              <a:rPr lang="en-US"/>
              <a:t>VP Equity, Diversity, and Inclusion</a:t>
            </a:r>
          </a:p>
          <a:p>
            <a:pPr lvl="1"/>
            <a:r>
              <a:rPr lang="en-US"/>
              <a:t>Erica Brenes</a:t>
            </a:r>
          </a:p>
          <a:p>
            <a:r>
              <a:rPr lang="en-US"/>
              <a:t>VP Faculty Development </a:t>
            </a:r>
          </a:p>
          <a:p>
            <a:pPr lvl="1"/>
            <a:r>
              <a:rPr lang="en-US"/>
              <a:t>Anna Brochet</a:t>
            </a:r>
          </a:p>
          <a:p>
            <a:r>
              <a:rPr lang="en-US"/>
              <a:t>VP Finance and Special Projects</a:t>
            </a:r>
          </a:p>
          <a:p>
            <a:pPr lvl="1"/>
            <a:r>
              <a:rPr lang="en-US"/>
              <a:t>Josh </a:t>
            </a:r>
            <a:r>
              <a:rPr lang="en-US" err="1"/>
              <a:t>Troesh</a:t>
            </a:r>
          </a:p>
          <a:p>
            <a:r>
              <a:rPr lang="en-US"/>
              <a:t>VP Logistics and Communications</a:t>
            </a:r>
          </a:p>
          <a:p>
            <a:pPr lvl="1"/>
            <a:r>
              <a:rPr lang="en-US"/>
              <a:t>Maria Garcia</a:t>
            </a:r>
          </a:p>
          <a:p>
            <a:endParaRPr lang="en-US"/>
          </a:p>
        </p:txBody>
      </p:sp>
    </p:spTree>
    <p:extLst>
      <p:ext uri="{BB962C8B-B14F-4D97-AF65-F5344CB8AC3E}">
        <p14:creationId xmlns:p14="http://schemas.microsoft.com/office/powerpoint/2010/main" val="224475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9297-6F05-A780-3EBD-DCC8C4C67A07}"/>
              </a:ext>
            </a:extLst>
          </p:cNvPr>
          <p:cNvSpPr>
            <a:spLocks noGrp="1"/>
          </p:cNvSpPr>
          <p:nvPr>
            <p:ph type="title"/>
          </p:nvPr>
        </p:nvSpPr>
        <p:spPr/>
        <p:txBody>
          <a:bodyPr/>
          <a:lstStyle/>
          <a:p>
            <a:r>
              <a:rPr lang="en-US"/>
              <a:t>Resolution in support of faculty input in technology needs</a:t>
            </a:r>
          </a:p>
        </p:txBody>
      </p:sp>
      <p:sp>
        <p:nvSpPr>
          <p:cNvPr id="3" name="Content Placeholder 2">
            <a:extLst>
              <a:ext uri="{FF2B5EF4-FFF2-40B4-BE49-F238E27FC236}">
                <a16:creationId xmlns:a16="http://schemas.microsoft.com/office/drawing/2014/main" id="{68E2EB86-0B30-FCEF-D569-E5B1AC890D1A}"/>
              </a:ext>
            </a:extLst>
          </p:cNvPr>
          <p:cNvSpPr>
            <a:spLocks noGrp="1"/>
          </p:cNvSpPr>
          <p:nvPr>
            <p:ph idx="1"/>
          </p:nvPr>
        </p:nvSpPr>
        <p:spPr/>
        <p:txBody>
          <a:bodyPr/>
          <a:lstStyle/>
          <a:p>
            <a:r>
              <a:rPr lang="en-US"/>
              <a:t>Packet page 14</a:t>
            </a:r>
          </a:p>
        </p:txBody>
      </p:sp>
    </p:spTree>
    <p:extLst>
      <p:ext uri="{BB962C8B-B14F-4D97-AF65-F5344CB8AC3E}">
        <p14:creationId xmlns:p14="http://schemas.microsoft.com/office/powerpoint/2010/main" val="55464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3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39D8F4-6BE6-420F-82F7-5AE7769CF4A8}"/>
              </a:ext>
            </a:extLst>
          </p:cNvPr>
          <p:cNvSpPr>
            <a:spLocks noGrp="1"/>
          </p:cNvSpPr>
          <p:nvPr>
            <p:ph type="title"/>
          </p:nvPr>
        </p:nvSpPr>
        <p:spPr>
          <a:xfrm>
            <a:off x="643467" y="2701495"/>
            <a:ext cx="3685070" cy="1852217"/>
          </a:xfrm>
        </p:spPr>
        <p:txBody>
          <a:bodyPr vert="horz" lIns="91440" tIns="45720" rIns="91440" bIns="45720" rtlCol="0" anchor="b">
            <a:normAutofit/>
          </a:bodyPr>
          <a:lstStyle/>
          <a:p>
            <a:pPr algn="ctr"/>
            <a:r>
              <a:rPr lang="en-US" sz="5900" spc="-100"/>
              <a:t>New Business</a:t>
            </a:r>
            <a:endParaRPr lang="en-US"/>
          </a:p>
        </p:txBody>
      </p:sp>
      <p:pic>
        <p:nvPicPr>
          <p:cNvPr id="3" name="Picture 3" descr="A picture containing text, tree, outdoor, sign&#10;&#10;Description automatically generated">
            <a:extLst>
              <a:ext uri="{FF2B5EF4-FFF2-40B4-BE49-F238E27FC236}">
                <a16:creationId xmlns:a16="http://schemas.microsoft.com/office/drawing/2014/main" id="{084D4CF1-0EBD-91DF-FABF-E9D04F7D9164}"/>
              </a:ext>
            </a:extLst>
          </p:cNvPr>
          <p:cNvPicPr>
            <a:picLocks noChangeAspect="1"/>
          </p:cNvPicPr>
          <p:nvPr/>
        </p:nvPicPr>
        <p:blipFill rotWithShape="1">
          <a:blip r:embed="rId2"/>
          <a:srcRect l="31723" r="1089" b="1"/>
          <a:stretch/>
        </p:blipFill>
        <p:spPr>
          <a:xfrm>
            <a:off x="5120640" y="759599"/>
            <a:ext cx="6367271" cy="5330650"/>
          </a:xfrm>
          <a:prstGeom prst="rect">
            <a:avLst/>
          </a:prstGeom>
        </p:spPr>
      </p:pic>
      <p:sp>
        <p:nvSpPr>
          <p:cNvPr id="37" name="Rectangle 3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93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4413-89D0-CD6A-CBCF-AB31491F36FC}"/>
              </a:ext>
            </a:extLst>
          </p:cNvPr>
          <p:cNvSpPr>
            <a:spLocks noGrp="1"/>
          </p:cNvSpPr>
          <p:nvPr>
            <p:ph type="title"/>
          </p:nvPr>
        </p:nvSpPr>
        <p:spPr/>
        <p:txBody>
          <a:bodyPr/>
          <a:lstStyle/>
          <a:p>
            <a:r>
              <a:rPr lang="en-US"/>
              <a:t>Counseling Faculty evaluation form revisions </a:t>
            </a:r>
          </a:p>
        </p:txBody>
      </p:sp>
      <p:sp>
        <p:nvSpPr>
          <p:cNvPr id="3" name="Content Placeholder 2">
            <a:extLst>
              <a:ext uri="{FF2B5EF4-FFF2-40B4-BE49-F238E27FC236}">
                <a16:creationId xmlns:a16="http://schemas.microsoft.com/office/drawing/2014/main" id="{D5429DDA-F7EA-2ED8-DCC1-F2215C7B1974}"/>
              </a:ext>
            </a:extLst>
          </p:cNvPr>
          <p:cNvSpPr>
            <a:spLocks noGrp="1"/>
          </p:cNvSpPr>
          <p:nvPr>
            <p:ph idx="1"/>
          </p:nvPr>
        </p:nvSpPr>
        <p:spPr/>
        <p:txBody>
          <a:bodyPr/>
          <a:lstStyle/>
          <a:p>
            <a:r>
              <a:rPr lang="en-US"/>
              <a:t>Packet pages 15-24</a:t>
            </a:r>
          </a:p>
        </p:txBody>
      </p:sp>
    </p:spTree>
    <p:extLst>
      <p:ext uri="{BB962C8B-B14F-4D97-AF65-F5344CB8AC3E}">
        <p14:creationId xmlns:p14="http://schemas.microsoft.com/office/powerpoint/2010/main" val="349120400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Frame</vt:lpstr>
      <vt:lpstr>Academic Senate Meeting   </vt:lpstr>
      <vt:lpstr>Quick Reminder</vt:lpstr>
      <vt:lpstr>Approval of the  Minutes  from  (4-18-23)  Packet pages: 6-13</vt:lpstr>
      <vt:lpstr>Welcome Dean's Representative! </vt:lpstr>
      <vt:lpstr>Unfinished Business</vt:lpstr>
      <vt:lpstr>Academic Senate Executive Board Elections</vt:lpstr>
      <vt:lpstr>Resolution in support of faculty input in technology needs</vt:lpstr>
      <vt:lpstr>New Business</vt:lpstr>
      <vt:lpstr>Counseling Faculty evaluation form revisions </vt:lpstr>
      <vt:lpstr>BP/AP 4045, Instructional Materials</vt:lpstr>
      <vt:lpstr>Letter to CIP re: Child Development Center</vt:lpstr>
      <vt:lpstr>Academic Senate Constitution Changes</vt:lpstr>
      <vt:lpstr>Information Items</vt:lpstr>
      <vt:lpstr>Faculty  Development  Announcements </vt:lpstr>
      <vt:lpstr>Equity, Diversity, &amp; Inclusion  Announcements  </vt:lpstr>
      <vt:lpstr>Officer Announcements</vt:lpstr>
      <vt:lpstr>Curriculum Announcements</vt:lpstr>
      <vt:lpstr>Educational Policies Announcements</vt:lpstr>
      <vt:lpstr>Finance Announcements</vt:lpstr>
      <vt:lpstr>Academic  Technology Announcements  </vt:lpstr>
      <vt:lpstr>Instructional Effectiveness Announcements</vt:lpstr>
      <vt:lpstr>Special Committees</vt:lpstr>
      <vt:lpstr>Academic Affairs</vt:lpstr>
      <vt:lpstr>Student Services</vt:lpstr>
      <vt:lpstr>Public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cp:revision>
  <dcterms:created xsi:type="dcterms:W3CDTF">2022-08-30T19:37:50Z</dcterms:created>
  <dcterms:modified xsi:type="dcterms:W3CDTF">2023-05-02T20:00:26Z</dcterms:modified>
</cp:coreProperties>
</file>